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0"/>
  </p:notesMasterIdLst>
  <p:sldIdLst>
    <p:sldId id="259" r:id="rId2"/>
    <p:sldId id="258" r:id="rId3"/>
    <p:sldId id="263" r:id="rId4"/>
    <p:sldId id="264" r:id="rId5"/>
    <p:sldId id="265" r:id="rId6"/>
    <p:sldId id="266" r:id="rId7"/>
    <p:sldId id="267" r:id="rId8"/>
    <p:sldId id="260" r:id="rId9"/>
  </p:sldIdLst>
  <p:sldSz cx="12192000" cy="6858000"/>
  <p:notesSz cx="6858000" cy="9144000"/>
  <p:embeddedFontLst>
    <p:embeddedFont>
      <p:font typeface="Arial Black" panose="020B0A04020102020204" pitchFamily="34" charset="0"/>
      <p:bold r:id="rId11"/>
    </p:embeddedFont>
    <p:embeddedFont>
      <p:font typeface="Segoe UI" panose="020B0502040204020203" pitchFamily="34" charset="0"/>
      <p:regular r:id="rId12"/>
      <p:bold r:id="rId13"/>
      <p:italic r:id="rId14"/>
      <p:boldItalic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Segoe UI Black" panose="020B0A02040204020203" pitchFamily="34" charset="0"/>
      <p:bold r:id="rId20"/>
      <p:boldItalic r:id="rId21"/>
    </p:embeddedFont>
    <p:embeddedFont>
      <p:font typeface="Calibri Light" panose="020F0302020204030204" pitchFamily="34" charset="0"/>
      <p:regular r:id="rId22"/>
      <p:italic r:id="rId2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27" userDrawn="1">
          <p15:clr>
            <a:srgbClr val="A4A3A4"/>
          </p15:clr>
        </p15:guide>
        <p15:guide id="4" orient="horz" pos="3407" userDrawn="1">
          <p15:clr>
            <a:srgbClr val="A4A3A4"/>
          </p15:clr>
        </p15:guide>
        <p15:guide id="5" orient="horz" pos="2387" userDrawn="1">
          <p15:clr>
            <a:srgbClr val="A4A3A4"/>
          </p15:clr>
        </p15:guide>
        <p15:guide id="6" pos="892" userDrawn="1">
          <p15:clr>
            <a:srgbClr val="A4A3A4"/>
          </p15:clr>
        </p15:guide>
        <p15:guide id="7" pos="4543" userDrawn="1">
          <p15:clr>
            <a:srgbClr val="A4A3A4"/>
          </p15:clr>
        </p15:guide>
        <p15:guide id="8" pos="6788" userDrawn="1">
          <p15:clr>
            <a:srgbClr val="A4A3A4"/>
          </p15:clr>
        </p15:guide>
        <p15:guide id="11" pos="1118" userDrawn="1">
          <p15:clr>
            <a:srgbClr val="A4A3A4"/>
          </p15:clr>
        </p15:guide>
        <p15:guide id="12" orient="horz" pos="3045" userDrawn="1">
          <p15:clr>
            <a:srgbClr val="A4A3A4"/>
          </p15:clr>
        </p15:guide>
        <p15:guide id="13" orient="horz" pos="2047" userDrawn="1">
          <p15:clr>
            <a:srgbClr val="A4A3A4"/>
          </p15:clr>
        </p15:guide>
        <p15:guide id="14" pos="474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569E"/>
    <a:srgbClr val="278C7A"/>
    <a:srgbClr val="1E587C"/>
    <a:srgbClr val="1F657B"/>
    <a:srgbClr val="21796A"/>
    <a:srgbClr val="2CA08D"/>
    <a:srgbClr val="9CE4D8"/>
    <a:srgbClr val="3690C8"/>
    <a:srgbClr val="5078D0"/>
    <a:srgbClr val="37C7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20" autoAdjust="0"/>
  </p:normalViewPr>
  <p:slideViewPr>
    <p:cSldViewPr snapToGrid="0">
      <p:cViewPr varScale="1">
        <p:scale>
          <a:sx n="102" d="100"/>
          <a:sy n="102" d="100"/>
        </p:scale>
        <p:origin x="126" y="444"/>
      </p:cViewPr>
      <p:guideLst>
        <p:guide orient="horz" pos="2727"/>
        <p:guide orient="horz" pos="3407"/>
        <p:guide orient="horz" pos="2387"/>
        <p:guide pos="892"/>
        <p:guide pos="4543"/>
        <p:guide pos="6788"/>
        <p:guide pos="1118"/>
        <p:guide orient="horz" pos="3045"/>
        <p:guide orient="horz" pos="2047"/>
        <p:guide pos="474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ru-RU" sz="2400" b="1" dirty="0"/>
              <a:t>Рост выручки </a:t>
            </a:r>
            <a:r>
              <a:rPr lang="ru-RU" sz="2400" b="1" dirty="0" smtClean="0"/>
              <a:t>компании </a:t>
            </a:r>
          </a:p>
          <a:p>
            <a:pPr>
              <a:defRPr/>
            </a:pPr>
            <a:r>
              <a:rPr lang="ru-RU" sz="2400" b="1" dirty="0" err="1" smtClean="0"/>
              <a:t>тыс.руб</a:t>
            </a:r>
            <a:r>
              <a:rPr lang="ru-RU" sz="2400" b="1" dirty="0"/>
              <a:t>.</a:t>
            </a:r>
          </a:p>
        </c:rich>
      </c:tx>
      <c:layout>
        <c:manualLayout>
          <c:xMode val="edge"/>
          <c:yMode val="edge"/>
          <c:x val="0.22392886796770292"/>
          <c:y val="1.851850977362514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3.5398237678047131E-2"/>
          <c:y val="0.14391126553856576"/>
          <c:w val="0.94009529008330484"/>
          <c:h val="0.8003370890596339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'по предварительным'!$BB$11</c:f>
              <c:strCache>
                <c:ptCount val="1"/>
                <c:pt idx="0">
                  <c:v>Выручка компании, тыс. руб.</c:v>
                </c:pt>
              </c:strCache>
            </c:strRef>
          </c:tx>
          <c:spPr>
            <a:solidFill>
              <a:srgbClr val="009999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'по предварительным'!$BF$10:$BJ$10</c:f>
              <c:numCache>
                <c:formatCode>0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'по предварительным'!$BF$11:$BJ$11</c:f>
              <c:numCache>
                <c:formatCode>#,##0</c:formatCode>
                <c:ptCount val="5"/>
                <c:pt idx="0">
                  <c:v>10809284.32</c:v>
                </c:pt>
                <c:pt idx="1">
                  <c:v>12054100.890999997</c:v>
                </c:pt>
                <c:pt idx="2">
                  <c:v>15172738.613000002</c:v>
                </c:pt>
                <c:pt idx="3">
                  <c:v>18279621.606000002</c:v>
                </c:pt>
                <c:pt idx="4">
                  <c:v>42236211.640000001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76-43FA-92C3-38DBF8CBDB0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1599518911"/>
        <c:axId val="1599525151"/>
      </c:barChart>
      <c:catAx>
        <c:axId val="1599518911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99525151"/>
        <c:crosses val="autoZero"/>
        <c:auto val="1"/>
        <c:lblAlgn val="ctr"/>
        <c:lblOffset val="100"/>
        <c:noMultiLvlLbl val="0"/>
      </c:catAx>
      <c:valAx>
        <c:axId val="1599525151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5995189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263723-C6C4-49EA-A9E7-4E377CCC03EC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E6E240-02D6-4EDF-9292-05308DE883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898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6E240-02D6-4EDF-9292-05308DE883B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25102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6E240-02D6-4EDF-9292-05308DE883B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15883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6E240-02D6-4EDF-9292-05308DE883B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0847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6E240-02D6-4EDF-9292-05308DE883B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054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6E240-02D6-4EDF-9292-05308DE883B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00773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6E240-02D6-4EDF-9292-05308DE883B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89692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6E240-02D6-4EDF-9292-05308DE883B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054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2E9E-ACB0-47EA-A70D-6FCDF5745B76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0D340-0123-4D3A-8140-FB273DF9A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3429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2E9E-ACB0-47EA-A70D-6FCDF5745B76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0D340-0123-4D3A-8140-FB273DF9A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797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2E9E-ACB0-47EA-A70D-6FCDF5745B76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0D340-0123-4D3A-8140-FB273DF9A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827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2E9E-ACB0-47EA-A70D-6FCDF5745B76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0D340-0123-4D3A-8140-FB273DF9A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849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2E9E-ACB0-47EA-A70D-6FCDF5745B76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0D340-0123-4D3A-8140-FB273DF9A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738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2E9E-ACB0-47EA-A70D-6FCDF5745B76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0D340-0123-4D3A-8140-FB273DF9A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9023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2E9E-ACB0-47EA-A70D-6FCDF5745B76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0D340-0123-4D3A-8140-FB273DF9A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944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2E9E-ACB0-47EA-A70D-6FCDF5745B76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0D340-0123-4D3A-8140-FB273DF9A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025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1332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25" userDrawn="1">
          <p15:clr>
            <a:srgbClr val="FBAE40"/>
          </p15:clr>
        </p15:guide>
        <p15:guide id="2" orient="horz" pos="278" userDrawn="1">
          <p15:clr>
            <a:srgbClr val="FBAE40"/>
          </p15:clr>
        </p15:guide>
        <p15:guide id="3" pos="7355" userDrawn="1">
          <p15:clr>
            <a:srgbClr val="FBAE40"/>
          </p15:clr>
        </p15:guide>
        <p15:guide id="4" orient="horz" pos="4088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2E9E-ACB0-47EA-A70D-6FCDF5745B76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0D340-0123-4D3A-8140-FB273DF9A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667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2E9E-ACB0-47EA-A70D-6FCDF5745B76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0D340-0123-4D3A-8140-FB273DF9A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200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F12E9E-ACB0-47EA-A70D-6FCDF5745B76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90D340-0123-4D3A-8140-FB273DF9A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56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6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graphicriver.net/item/consulto-business-consulting-powerpoint-template/screenshots/46517179?_ga=2.257293451.101209059.1700119344-1551354459.1700119344" TargetMode="External"/><Relationship Id="rId5" Type="http://schemas.openxmlformats.org/officeDocument/2006/relationships/hyperlink" Target="https://graphicriver.net/item/marketing-plan-strategy-business-plan-proposal-powerpoint/screenshots/42749910?_ga=2.266137615.101209059.1700119344-1551354459.1700119344" TargetMode="External"/><Relationship Id="rId4" Type="http://schemas.openxmlformats.org/officeDocument/2006/relationships/hyperlink" Target="https://graphicriver.net/item/kalina-pitch-deck-powerpoint-presentation-template/screenshots/43161314?_ga=2.266137615.101209059.1700119344-1551354459.1700119344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8.jpe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graphicriver.net/item/consulto-business-consulting-powerpoint-template/screenshots/46517179?_ga=2.257293451.101209059.1700119344-1551354459.1700119344" TargetMode="External"/><Relationship Id="rId11" Type="http://schemas.openxmlformats.org/officeDocument/2006/relationships/image" Target="../media/image11.png"/><Relationship Id="rId5" Type="http://schemas.openxmlformats.org/officeDocument/2006/relationships/hyperlink" Target="https://graphicriver.net/item/marketing-plan-strategy-business-plan-proposal-powerpoint/screenshots/42749910?_ga=2.266137615.101209059.1700119344-1551354459.1700119344" TargetMode="External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hyperlink" Target="https://graphicriver.net/item/kalina-pitch-deck-powerpoint-presentation-template/screenshots/43161314?_ga=2.266137615.101209059.1700119344-1551354459.1700119344" TargetMode="External"/><Relationship Id="rId9" Type="http://schemas.openxmlformats.org/officeDocument/2006/relationships/image" Target="../media/image1.png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hyperlink" Target="https://graphicriver.net/item/kalina-pitch-deck-powerpoint-presentation-template/screenshots/43161314?_ga=2.266137615.101209059.1700119344-1551354459.1700119344" TargetMode="External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hyperlink" Target="https://graphicriver.net/item/consulto-business-consulting-powerpoint-template/screenshots/46517179?_ga=2.257293451.101209059.1700119344-1551354459.1700119344" TargetMode="External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4" Type="http://schemas.openxmlformats.org/officeDocument/2006/relationships/hyperlink" Target="https://graphicriver.net/item/marketing-plan-strategy-business-plan-proposal-powerpoint/screenshots/42749910?_ga=2.266137615.101209059.1700119344-1551354459.1700119344" TargetMode="External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hyperlink" Target="https://graphicriver.net/item/kalina-pitch-deck-powerpoint-presentation-template/screenshots/43161314?_ga=2.266137615.101209059.1700119344-1551354459.1700119344" TargetMode="External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hyperlink" Target="https://graphicriver.net/item/consulto-business-consulting-powerpoint-template/screenshots/46517179?_ga=2.257293451.101209059.1700119344-1551354459.1700119344" TargetMode="External"/><Relationship Id="rId4" Type="http://schemas.openxmlformats.org/officeDocument/2006/relationships/hyperlink" Target="https://graphicriver.net/item/marketing-plan-strategy-business-plan-proposal-powerpoint/screenshots/42749910?_ga=2.266137615.101209059.1700119344-1551354459.1700119344" TargetMode="External"/><Relationship Id="rId9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graphicriver.net/item/kalina-pitch-deck-powerpoint-presentation-template/screenshots/43161314?_ga=2.266137615.101209059.1700119344-1551354459.1700119344" TargetMode="External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hyperlink" Target="https://graphicriver.net/item/consulto-business-consulting-powerpoint-template/screenshots/46517179?_ga=2.257293451.101209059.1700119344-1551354459.1700119344" TargetMode="External"/><Relationship Id="rId4" Type="http://schemas.openxmlformats.org/officeDocument/2006/relationships/hyperlink" Target="https://graphicriver.net/item/marketing-plan-strategy-business-plan-proposal-powerpoint/screenshots/42749910?_ga=2.266137615.101209059.1700119344-1551354459.1700119344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emf"/><Relationship Id="rId13" Type="http://schemas.openxmlformats.org/officeDocument/2006/relationships/image" Target="../media/image46.png"/><Relationship Id="rId3" Type="http://schemas.openxmlformats.org/officeDocument/2006/relationships/hyperlink" Target="https://graphicriver.net/item/kalina-pitch-deck-powerpoint-presentation-template/screenshots/43161314?_ga=2.266137615.101209059.1700119344-1551354459.1700119344" TargetMode="External"/><Relationship Id="rId7" Type="http://schemas.openxmlformats.org/officeDocument/2006/relationships/image" Target="../media/image40.emf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hyperlink" Target="https://graphicriver.net/item/consulto-business-consulting-powerpoint-template/screenshots/46517179?_ga=2.257293451.101209059.1700119344-1551354459.1700119344" TargetMode="External"/><Relationship Id="rId15" Type="http://schemas.openxmlformats.org/officeDocument/2006/relationships/chart" Target="../charts/chart1.xml"/><Relationship Id="rId10" Type="http://schemas.openxmlformats.org/officeDocument/2006/relationships/image" Target="../media/image43.png"/><Relationship Id="rId4" Type="http://schemas.openxmlformats.org/officeDocument/2006/relationships/hyperlink" Target="https://graphicriver.net/item/marketing-plan-strategy-business-plan-proposal-powerpoint/screenshots/42749910?_ga=2.266137615.101209059.1700119344-1551354459.1700119344" TargetMode="External"/><Relationship Id="rId9" Type="http://schemas.openxmlformats.org/officeDocument/2006/relationships/image" Target="../media/image42.png"/><Relationship Id="rId14" Type="http://schemas.openxmlformats.org/officeDocument/2006/relationships/image" Target="../media/image4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8.jpeg"/><Relationship Id="rId7" Type="http://schemas.openxmlformats.org/officeDocument/2006/relationships/hyperlink" Target="mailto:resident.dolina@cik63.ru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graphicriver.net/item/consulto-business-consulting-powerpoint-template/screenshots/46517179?_ga=2.257293451.101209059.1700119344-1551354459.1700119344" TargetMode="External"/><Relationship Id="rId5" Type="http://schemas.openxmlformats.org/officeDocument/2006/relationships/hyperlink" Target="https://graphicriver.net/item/marketing-plan-strategy-business-plan-proposal-powerpoint/screenshots/42749910?_ga=2.266137615.101209059.1700119344-1551354459.1700119344" TargetMode="External"/><Relationship Id="rId4" Type="http://schemas.openxmlformats.org/officeDocument/2006/relationships/hyperlink" Target="https://graphicriver.net/item/kalina-pitch-deck-powerpoint-presentation-template/screenshots/43161314?_ga=2.266137615.101209059.1700119344-1551354459.170011934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14415" y="2598519"/>
            <a:ext cx="43456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Экосистема поддержки инновационного предпринимательства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46462" y="1322368"/>
            <a:ext cx="65135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dirty="0" smtClean="0">
                <a:latin typeface="Arial Black" panose="020B0A04020102020204" pitchFamily="34" charset="0"/>
                <a:cs typeface="Arial" panose="020B0604020202020204" pitchFamily="34" charset="0"/>
              </a:rPr>
              <a:t>Технопарк </a:t>
            </a:r>
          </a:p>
          <a:p>
            <a:pPr algn="r"/>
            <a:r>
              <a:rPr lang="ru-RU" sz="2800" dirty="0" smtClean="0">
                <a:latin typeface="Arial Black" panose="020B0A04020102020204" pitchFamily="34" charset="0"/>
                <a:cs typeface="Arial" panose="020B0604020202020204" pitchFamily="34" charset="0"/>
              </a:rPr>
              <a:t>«Жигулевская долина»</a:t>
            </a:r>
            <a:endParaRPr lang="ru-RU" sz="28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0385" y="5927259"/>
            <a:ext cx="1980723" cy="55176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50" b="17470"/>
          <a:stretch/>
        </p:blipFill>
        <p:spPr>
          <a:xfrm>
            <a:off x="9305111" y="5722604"/>
            <a:ext cx="2600750" cy="716733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6674419" y="5711804"/>
            <a:ext cx="2491754" cy="831722"/>
            <a:chOff x="6348294" y="5941615"/>
            <a:chExt cx="3029245" cy="792540"/>
          </a:xfrm>
        </p:grpSpPr>
        <p:pic>
          <p:nvPicPr>
            <p:cNvPr id="13" name="Picture 2" descr="Векторный герб Самарской области — Abali.ru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48294" y="5941615"/>
              <a:ext cx="727101" cy="792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/>
            <p:cNvSpPr txBox="1"/>
            <p:nvPr userDrawn="1"/>
          </p:nvSpPr>
          <p:spPr>
            <a:xfrm>
              <a:off x="7019201" y="6125985"/>
              <a:ext cx="2358338" cy="4985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100" b="1" dirty="0" smtClean="0">
                  <a:solidFill>
                    <a:schemeClr val="bg2">
                      <a:lumMod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Министерство экономического</a:t>
              </a:r>
            </a:p>
            <a:p>
              <a:pPr>
                <a:lnSpc>
                  <a:spcPct val="80000"/>
                </a:lnSpc>
              </a:pPr>
              <a:r>
                <a:rPr lang="ru-RU" sz="1100" b="1" dirty="0" smtClean="0">
                  <a:solidFill>
                    <a:schemeClr val="bg2">
                      <a:lumMod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развития и инвестиций</a:t>
              </a:r>
            </a:p>
            <a:p>
              <a:pPr>
                <a:lnSpc>
                  <a:spcPct val="80000"/>
                </a:lnSpc>
              </a:pPr>
              <a:r>
                <a:rPr lang="ru-RU" sz="1100" b="1" dirty="0" smtClean="0">
                  <a:solidFill>
                    <a:schemeClr val="bg2">
                      <a:lumMod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Самарской</a:t>
              </a:r>
              <a:r>
                <a:rPr lang="ru-RU" sz="1100" b="1" baseline="0" dirty="0" smtClean="0">
                  <a:solidFill>
                    <a:schemeClr val="bg2">
                      <a:lumMod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области</a:t>
              </a:r>
              <a:endParaRPr lang="ru-RU" sz="1100" b="1" dirty="0">
                <a:solidFill>
                  <a:schemeClr val="bg2">
                    <a:lumMod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-1278316" y="-532802"/>
            <a:ext cx="8233483" cy="7758954"/>
            <a:chOff x="-2155393" y="-523472"/>
            <a:chExt cx="8233483" cy="7758954"/>
          </a:xfrm>
        </p:grpSpPr>
        <p:pic>
          <p:nvPicPr>
            <p:cNvPr id="16" name="Рисунок 15"/>
            <p:cNvPicPr>
              <a:picLocks noChangeAspect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728" t="-6096" r="4571" b="15049"/>
            <a:stretch/>
          </p:blipFill>
          <p:spPr>
            <a:xfrm>
              <a:off x="-1680864" y="-523472"/>
              <a:ext cx="7758954" cy="7758954"/>
            </a:xfrm>
            <a:prstGeom prst="diamond">
              <a:avLst/>
            </a:prstGeom>
          </p:spPr>
        </p:pic>
        <p:sp>
          <p:nvSpPr>
            <p:cNvPr id="17" name="Ромб 16"/>
            <p:cNvSpPr/>
            <p:nvPr userDrawn="1"/>
          </p:nvSpPr>
          <p:spPr>
            <a:xfrm>
              <a:off x="-1077387" y="118818"/>
              <a:ext cx="6552000" cy="6485286"/>
            </a:xfrm>
            <a:prstGeom prst="diamond">
              <a:avLst/>
            </a:prstGeom>
            <a:noFill/>
            <a:ln w="136525">
              <a:solidFill>
                <a:srgbClr val="F2F2F2">
                  <a:alpha val="54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Ромб 17"/>
            <p:cNvSpPr/>
            <p:nvPr userDrawn="1"/>
          </p:nvSpPr>
          <p:spPr>
            <a:xfrm>
              <a:off x="-2155393" y="268713"/>
              <a:ext cx="5904305" cy="5970266"/>
            </a:xfrm>
            <a:prstGeom prst="diamond">
              <a:avLst/>
            </a:prstGeom>
            <a:noFill/>
            <a:ln w="136525">
              <a:solidFill>
                <a:srgbClr val="278C7A">
                  <a:alpha val="54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0271" b="40873"/>
            <a:stretch/>
          </p:blipFill>
          <p:spPr>
            <a:xfrm rot="2709757">
              <a:off x="803451" y="3904755"/>
              <a:ext cx="2778800" cy="27508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1509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5" t="25792" r="16825" b="41657"/>
          <a:stretch/>
        </p:blipFill>
        <p:spPr>
          <a:xfrm>
            <a:off x="3356043" y="4455268"/>
            <a:ext cx="8320020" cy="20344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3525" y="-333565"/>
            <a:ext cx="36746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Основной текст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3525" y="-822161"/>
            <a:ext cx="36746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Надзаголовок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5925" y="326401"/>
            <a:ext cx="112601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Arial Black" panose="020B0A04020102020204" pitchFamily="34" charset="0"/>
                <a:cs typeface="Arial" panose="020B0604020202020204" pitchFamily="34" charset="0"/>
              </a:rPr>
              <a:t>Есть инновационная разработка?</a:t>
            </a:r>
            <a:br>
              <a:rPr lang="ru-RU" sz="3600" dirty="0" smtClean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latin typeface="Arial Black" panose="020B0A04020102020204" pitchFamily="34" charset="0"/>
                <a:cs typeface="Arial" panose="020B0604020202020204" pitchFamily="34" charset="0"/>
              </a:rPr>
              <a:t>Нужна помощь в развитии?</a:t>
            </a:r>
            <a:endParaRPr lang="ru-RU" sz="36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11039" y="-1675070"/>
            <a:ext cx="6096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 smtClean="0">
                <a:hlinkClick r:id="rId4"/>
              </a:rPr>
              <a:t>https://graphicriver.net/item/kalina-pitch-deck-powerpoint-presentation-template/screenshots/43161314?_ga=2.266137615.101209059.1700119344-1551354459.1700119344</a:t>
            </a:r>
            <a:r>
              <a:rPr lang="en-US" sz="800" dirty="0" smtClean="0"/>
              <a:t>  </a:t>
            </a:r>
            <a:endParaRPr lang="ru-RU" sz="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011039" y="-1311621"/>
            <a:ext cx="6096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 smtClean="0">
                <a:hlinkClick r:id="rId5"/>
              </a:rPr>
              <a:t>https://graphicriver.net/item/marketing-plan-strategy-business-plan-proposal-powerpoint/screenshots/42749910?_ga=2.266137615.101209059.1700119344-1551354459.1700119344</a:t>
            </a:r>
            <a:r>
              <a:rPr lang="en-US" sz="800" dirty="0" smtClean="0"/>
              <a:t> </a:t>
            </a:r>
            <a:endParaRPr lang="ru-RU" sz="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011039" y="-92988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 smtClean="0">
                <a:hlinkClick r:id="rId5"/>
              </a:rPr>
              <a:t>https://graphicriver.net/item/marketing-plan-strategy-business-plan-proposal-powerpoint/screenshots/42749910?_ga=2.266137615.101209059.1700119344-1551354459.1700119344</a:t>
            </a:r>
            <a:r>
              <a:rPr lang="en-US" sz="900" dirty="0" smtClean="0"/>
              <a:t> </a:t>
            </a:r>
            <a:endParaRPr lang="ru-RU" sz="9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011039" y="-508212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 smtClean="0">
                <a:hlinkClick r:id="rId6"/>
              </a:rPr>
              <a:t>https://graphicriver.net/item/consulto-business-consulting-powerpoint-template/screenshots/46517179?_ga=2.257293451.101209059.1700119344-1551354459.1700119344</a:t>
            </a:r>
            <a:r>
              <a:rPr lang="en-US" sz="900" dirty="0" smtClean="0"/>
              <a:t> </a:t>
            </a:r>
            <a:endParaRPr lang="ru-RU" sz="900" dirty="0"/>
          </a:p>
        </p:txBody>
      </p:sp>
      <p:sp>
        <p:nvSpPr>
          <p:cNvPr id="11" name="TextBox 10"/>
          <p:cNvSpPr txBox="1"/>
          <p:nvPr/>
        </p:nvSpPr>
        <p:spPr>
          <a:xfrm>
            <a:off x="415925" y="-1343023"/>
            <a:ext cx="36746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Arial Black" panose="020B0A04020102020204" pitchFamily="34" charset="0"/>
                <a:cs typeface="Arial" panose="020B0604020202020204" pitchFamily="34" charset="0"/>
              </a:rPr>
              <a:t>Заголовок</a:t>
            </a:r>
            <a:endParaRPr lang="ru-RU" sz="36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5925" y="1967738"/>
            <a:ext cx="100023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278C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Стань резидентом технопарка «Жигулевская долина»!</a:t>
            </a:r>
            <a:endParaRPr lang="ru-RU" sz="2800" dirty="0">
              <a:solidFill>
                <a:srgbClr val="278C7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433509" y="4665099"/>
            <a:ext cx="2375348" cy="785598"/>
            <a:chOff x="4229413" y="5362574"/>
            <a:chExt cx="3354329" cy="1088241"/>
          </a:xfrm>
        </p:grpSpPr>
        <p:pic>
          <p:nvPicPr>
            <p:cNvPr id="20" name="Picture 6" descr="https://www.akitrf.ru/upload/logo/logo_ru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49410" y="5362574"/>
              <a:ext cx="2717325" cy="5349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/>
            <p:cNvSpPr txBox="1"/>
            <p:nvPr/>
          </p:nvSpPr>
          <p:spPr>
            <a:xfrm>
              <a:off x="4229413" y="5913622"/>
              <a:ext cx="3354329" cy="5371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200" dirty="0" smtClean="0">
                  <a:solidFill>
                    <a:srgbClr val="2B6C55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Лучший региональный</a:t>
              </a:r>
              <a:br>
                <a:rPr lang="ru-RU" sz="1200" dirty="0" smtClean="0">
                  <a:solidFill>
                    <a:srgbClr val="2B6C55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</a:br>
              <a:r>
                <a:rPr lang="ru-RU" sz="1200" dirty="0" smtClean="0">
                  <a:solidFill>
                    <a:srgbClr val="2B6C55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технопарк РФ</a:t>
              </a:r>
              <a:endParaRPr lang="ru-RU" sz="1200" dirty="0">
                <a:solidFill>
                  <a:srgbClr val="2B6C55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6045994" y="2651864"/>
            <a:ext cx="5128841" cy="1042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>
              <a:lnSpc>
                <a:spcPct val="90000"/>
              </a:lnSpc>
              <a:spcBef>
                <a:spcPts val="500"/>
              </a:spcBef>
              <a:buClr>
                <a:srgbClr val="278C7A"/>
              </a:buClr>
              <a:buSzPct val="180000"/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работай в современных оборудованных </a:t>
            </a:r>
            <a:b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офисах и лабораториях</a:t>
            </a:r>
          </a:p>
          <a:p>
            <a:pPr marL="180000" indent="-180000">
              <a:lnSpc>
                <a:spcPct val="90000"/>
              </a:lnSpc>
              <a:spcBef>
                <a:spcPts val="500"/>
              </a:spcBef>
              <a:buClr>
                <a:srgbClr val="278C7A"/>
              </a:buClr>
              <a:buSzPct val="180000"/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пользуйся бесплатно конференц-залами </a:t>
            </a:r>
            <a:b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 переговорными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6140" y="2664505"/>
            <a:ext cx="5449854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>
              <a:spcBef>
                <a:spcPts val="500"/>
              </a:spcBef>
              <a:buClr>
                <a:srgbClr val="278C7A"/>
              </a:buClr>
              <a:buSzPct val="180000"/>
              <a:buFont typeface="Arial" panose="020B0604020202020204" pitchFamily="34" charset="0"/>
              <a:buChar char="•"/>
              <a:tabLst>
                <a:tab pos="174625" algn="l"/>
              </a:tabLst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получай БЕСПЛАТНО меры поддержки</a:t>
            </a:r>
          </a:p>
          <a:p>
            <a:pPr marL="180000" indent="-180000">
              <a:spcBef>
                <a:spcPts val="500"/>
              </a:spcBef>
              <a:buClr>
                <a:srgbClr val="278C7A"/>
              </a:buClr>
              <a:buSzPct val="180000"/>
              <a:buFont typeface="Arial" panose="020B0604020202020204" pitchFamily="34" charset="0"/>
              <a:buChar char="•"/>
              <a:tabLst>
                <a:tab pos="174625" algn="l"/>
              </a:tabLst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найди новых партнеров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покупателей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000" indent="-180000">
              <a:spcBef>
                <a:spcPts val="500"/>
              </a:spcBef>
              <a:buClr>
                <a:srgbClr val="278C7A"/>
              </a:buClr>
              <a:buSzPct val="180000"/>
              <a:buFont typeface="Arial" panose="020B0604020202020204" pitchFamily="34" charset="0"/>
              <a:buChar char="•"/>
              <a:tabLst>
                <a:tab pos="174625" algn="l"/>
              </a:tabLst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привлеки 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финансирование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000" indent="-180000">
              <a:spcBef>
                <a:spcPts val="500"/>
              </a:spcBef>
              <a:buClr>
                <a:srgbClr val="278C7A"/>
              </a:buClr>
              <a:buSzPct val="180000"/>
              <a:buFont typeface="Arial" panose="020B0604020202020204" pitchFamily="34" charset="0"/>
              <a:buChar char="•"/>
              <a:tabLst>
                <a:tab pos="174625" algn="l"/>
              </a:tabLst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получай услуги инжинирингового центра </a:t>
            </a:r>
          </a:p>
          <a:p>
            <a:pPr>
              <a:buClr>
                <a:schemeClr val="accent6">
                  <a:lumMod val="75000"/>
                </a:schemeClr>
              </a:buClr>
              <a:tabLst>
                <a:tab pos="360363" algn="l"/>
              </a:tabLst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83" y="5556750"/>
            <a:ext cx="1830593" cy="509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5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Рисунок 100" descr="person in black long sleeve shirt holding babys fee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43" r="13605" b="25141"/>
          <a:stretch>
            <a:fillRect/>
          </a:stretch>
        </p:blipFill>
        <p:spPr bwMode="auto">
          <a:xfrm>
            <a:off x="3328668" y="2262208"/>
            <a:ext cx="2981605" cy="3042884"/>
          </a:xfrm>
          <a:custGeom>
            <a:avLst/>
            <a:gdLst>
              <a:gd name="connsiteX0" fmla="*/ 1459584 w 2921022"/>
              <a:gd name="connsiteY0" fmla="*/ 0 h 2886550"/>
              <a:gd name="connsiteX1" fmla="*/ 2921022 w 2921022"/>
              <a:gd name="connsiteY1" fmla="*/ 1443275 h 2886550"/>
              <a:gd name="connsiteX2" fmla="*/ 1459584 w 2921022"/>
              <a:gd name="connsiteY2" fmla="*/ 2886550 h 2886550"/>
              <a:gd name="connsiteX3" fmla="*/ 5691 w 2921022"/>
              <a:gd name="connsiteY3" fmla="*/ 1590842 h 2886550"/>
              <a:gd name="connsiteX4" fmla="*/ 0 w 2921022"/>
              <a:gd name="connsiteY4" fmla="*/ 1479535 h 2886550"/>
              <a:gd name="connsiteX5" fmla="*/ 0 w 2921022"/>
              <a:gd name="connsiteY5" fmla="*/ 1407016 h 2886550"/>
              <a:gd name="connsiteX6" fmla="*/ 5691 w 2921022"/>
              <a:gd name="connsiteY6" fmla="*/ 1295709 h 2886550"/>
              <a:gd name="connsiteX7" fmla="*/ 1459584 w 2921022"/>
              <a:gd name="connsiteY7" fmla="*/ 0 h 2886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21022" h="2886550">
                <a:moveTo>
                  <a:pt x="1459584" y="0"/>
                </a:moveTo>
                <a:cubicBezTo>
                  <a:pt x="2266714" y="0"/>
                  <a:pt x="2921022" y="646176"/>
                  <a:pt x="2921022" y="1443275"/>
                </a:cubicBezTo>
                <a:cubicBezTo>
                  <a:pt x="2921022" y="2240374"/>
                  <a:pt x="2266714" y="2886550"/>
                  <a:pt x="1459584" y="2886550"/>
                </a:cubicBezTo>
                <a:cubicBezTo>
                  <a:pt x="702900" y="2886550"/>
                  <a:pt x="80532" y="2318622"/>
                  <a:pt x="5691" y="1590842"/>
                </a:cubicBezTo>
                <a:lnTo>
                  <a:pt x="0" y="1479535"/>
                </a:lnTo>
                <a:lnTo>
                  <a:pt x="0" y="1407016"/>
                </a:lnTo>
                <a:lnTo>
                  <a:pt x="5691" y="1295709"/>
                </a:lnTo>
                <a:cubicBezTo>
                  <a:pt x="80532" y="567928"/>
                  <a:pt x="702900" y="0"/>
                  <a:pt x="145958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3525" y="-333565"/>
            <a:ext cx="36746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Основной текст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3525" y="-822161"/>
            <a:ext cx="36746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Надзаголовок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5925" y="300012"/>
            <a:ext cx="112601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Arial Black" panose="020B0A04020102020204" pitchFamily="34" charset="0"/>
                <a:cs typeface="Arial" panose="020B0604020202020204" pitchFamily="34" charset="0"/>
              </a:rPr>
              <a:t>Резиденты технопарка получают комплексную поддержку</a:t>
            </a:r>
            <a:endParaRPr lang="ru-RU" sz="36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11039" y="-1675070"/>
            <a:ext cx="6096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 smtClean="0">
                <a:hlinkClick r:id="rId4"/>
              </a:rPr>
              <a:t>https://graphicriver.net/item/kalina-pitch-deck-powerpoint-presentation-template/screenshots/43161314?_ga=2.266137615.101209059.1700119344-1551354459.1700119344</a:t>
            </a:r>
            <a:r>
              <a:rPr lang="en-US" sz="800" dirty="0" smtClean="0"/>
              <a:t>  </a:t>
            </a:r>
            <a:endParaRPr lang="ru-RU" sz="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011039" y="-1311621"/>
            <a:ext cx="6096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 smtClean="0">
                <a:hlinkClick r:id="rId5"/>
              </a:rPr>
              <a:t>https://graphicriver.net/item/marketing-plan-strategy-business-plan-proposal-powerpoint/screenshots/42749910?_ga=2.266137615.101209059.1700119344-1551354459.1700119344</a:t>
            </a:r>
            <a:r>
              <a:rPr lang="en-US" sz="800" dirty="0" smtClean="0"/>
              <a:t> </a:t>
            </a:r>
            <a:endParaRPr lang="ru-RU" sz="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011039" y="-92988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 smtClean="0">
                <a:hlinkClick r:id="rId5"/>
              </a:rPr>
              <a:t>https://graphicriver.net/item/marketing-plan-strategy-business-plan-proposal-powerpoint/screenshots/42749910?_ga=2.266137615.101209059.1700119344-1551354459.1700119344</a:t>
            </a:r>
            <a:r>
              <a:rPr lang="en-US" sz="900" dirty="0" smtClean="0"/>
              <a:t> </a:t>
            </a:r>
            <a:endParaRPr lang="ru-RU" sz="9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011039" y="-508212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 smtClean="0">
                <a:hlinkClick r:id="rId6"/>
              </a:rPr>
              <a:t>https://graphicriver.net/item/consulto-business-consulting-powerpoint-template/screenshots/46517179?_ga=2.257293451.101209059.1700119344-1551354459.1700119344</a:t>
            </a:r>
            <a:r>
              <a:rPr lang="en-US" sz="900" dirty="0" smtClean="0"/>
              <a:t> </a:t>
            </a:r>
            <a:endParaRPr lang="ru-RU" sz="900" dirty="0"/>
          </a:p>
        </p:txBody>
      </p:sp>
      <p:sp>
        <p:nvSpPr>
          <p:cNvPr id="11" name="TextBox 10"/>
          <p:cNvSpPr txBox="1"/>
          <p:nvPr/>
        </p:nvSpPr>
        <p:spPr>
          <a:xfrm>
            <a:off x="415925" y="-1343023"/>
            <a:ext cx="36746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Arial Black" panose="020B0A04020102020204" pitchFamily="34" charset="0"/>
                <a:cs typeface="Arial" panose="020B0604020202020204" pitchFamily="34" charset="0"/>
              </a:rPr>
              <a:t>Заголовок</a:t>
            </a:r>
            <a:endParaRPr lang="ru-RU" sz="36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795263" y="6058776"/>
            <a:ext cx="10433569" cy="465997"/>
            <a:chOff x="795263" y="6058776"/>
            <a:chExt cx="10433569" cy="465997"/>
          </a:xfrm>
        </p:grpSpPr>
        <p:pic>
          <p:nvPicPr>
            <p:cNvPr id="20" name="Picture 6" descr="https://www.akitrf.ru/upload/logo/logo_ru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263" y="6180880"/>
              <a:ext cx="1436766" cy="2883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" name="Picture 2" descr="http://fasie.ru/local/templates/.default/markup/img/head_logo_fasie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839710" y="6144373"/>
              <a:ext cx="783850" cy="380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" name="Рисунок 53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35163" y="6144373"/>
              <a:ext cx="1215706" cy="338655"/>
            </a:xfrm>
            <a:prstGeom prst="rect">
              <a:avLst/>
            </a:prstGeom>
          </p:spPr>
        </p:pic>
        <p:pic>
          <p:nvPicPr>
            <p:cNvPr id="55" name="Picture 4" descr="Агентство по технологическому развитию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6694" y="6194976"/>
              <a:ext cx="1581334" cy="2746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" name="Рисунок 55"/>
            <p:cNvPicPr>
              <a:picLocks noChangeAspect="1"/>
            </p:cNvPicPr>
            <p:nvPr/>
          </p:nvPicPr>
          <p:blipFill rotWithShape="1">
            <a:blip r:embed="rId1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335" b="26433"/>
            <a:stretch/>
          </p:blipFill>
          <p:spPr>
            <a:xfrm>
              <a:off x="8152547" y="6106485"/>
              <a:ext cx="1279436" cy="400408"/>
            </a:xfrm>
            <a:prstGeom prst="rect">
              <a:avLst/>
            </a:prstGeom>
          </p:spPr>
        </p:pic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33290" y="6058776"/>
              <a:ext cx="995542" cy="438361"/>
            </a:xfrm>
            <a:prstGeom prst="rect">
              <a:avLst/>
            </a:prstGeom>
          </p:spPr>
        </p:pic>
      </p:grpSp>
      <p:grpSp>
        <p:nvGrpSpPr>
          <p:cNvPr id="2" name="Группа 1"/>
          <p:cNvGrpSpPr/>
          <p:nvPr/>
        </p:nvGrpSpPr>
        <p:grpSpPr>
          <a:xfrm>
            <a:off x="-330656" y="1620869"/>
            <a:ext cx="12540063" cy="4100191"/>
            <a:chOff x="-348063" y="1679646"/>
            <a:chExt cx="12540063" cy="4100191"/>
          </a:xfrm>
        </p:grpSpPr>
        <p:grpSp>
          <p:nvGrpSpPr>
            <p:cNvPr id="37" name="Группа 36"/>
            <p:cNvGrpSpPr/>
            <p:nvPr/>
          </p:nvGrpSpPr>
          <p:grpSpPr>
            <a:xfrm>
              <a:off x="3155734" y="2159210"/>
              <a:ext cx="3311881" cy="3413966"/>
              <a:chOff x="4735257" y="3121761"/>
              <a:chExt cx="2736000" cy="2773213"/>
            </a:xfrm>
          </p:grpSpPr>
          <p:sp>
            <p:nvSpPr>
              <p:cNvPr id="96" name="Овал 95"/>
              <p:cNvSpPr/>
              <p:nvPr/>
            </p:nvSpPr>
            <p:spPr>
              <a:xfrm>
                <a:off x="4735257" y="3121761"/>
                <a:ext cx="2736000" cy="2736000"/>
              </a:xfrm>
              <a:prstGeom prst="ellipse">
                <a:avLst/>
              </a:prstGeom>
              <a:noFill/>
              <a:ln w="38100">
                <a:solidFill>
                  <a:srgbClr val="6F6E7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98" name="Овал 97"/>
              <p:cNvSpPr/>
              <p:nvPr/>
            </p:nvSpPr>
            <p:spPr>
              <a:xfrm>
                <a:off x="6503552" y="5174974"/>
                <a:ext cx="720000" cy="720000"/>
              </a:xfrm>
              <a:prstGeom prst="ellipse">
                <a:avLst/>
              </a:prstGeom>
              <a:solidFill>
                <a:srgbClr val="6F6E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pic>
            <p:nvPicPr>
              <p:cNvPr id="99" name="Рисунок 98"/>
              <p:cNvPicPr>
                <a:picLocks noChangeAspect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363" t="13002" r="22600" b="37101"/>
              <a:stretch/>
            </p:blipFill>
            <p:spPr>
              <a:xfrm>
                <a:off x="6583852" y="5300337"/>
                <a:ext cx="519542" cy="534974"/>
              </a:xfrm>
              <a:prstGeom prst="rect">
                <a:avLst/>
              </a:prstGeom>
            </p:spPr>
          </p:pic>
        </p:grpSp>
        <p:grpSp>
          <p:nvGrpSpPr>
            <p:cNvPr id="38" name="Группа 37"/>
            <p:cNvGrpSpPr/>
            <p:nvPr/>
          </p:nvGrpSpPr>
          <p:grpSpPr>
            <a:xfrm>
              <a:off x="-348063" y="1679646"/>
              <a:ext cx="12540063" cy="4100191"/>
              <a:chOff x="1840713" y="2732204"/>
              <a:chExt cx="10359553" cy="3330643"/>
            </a:xfrm>
          </p:grpSpPr>
          <p:grpSp>
            <p:nvGrpSpPr>
              <p:cNvPr id="39" name="Группа 38"/>
              <p:cNvGrpSpPr/>
              <p:nvPr/>
            </p:nvGrpSpPr>
            <p:grpSpPr>
              <a:xfrm>
                <a:off x="1840713" y="3604402"/>
                <a:ext cx="2628568" cy="2190840"/>
                <a:chOff x="1840713" y="3496033"/>
                <a:chExt cx="2628568" cy="2190840"/>
              </a:xfrm>
            </p:grpSpPr>
            <p:sp>
              <p:nvSpPr>
                <p:cNvPr id="84" name="Ромб 83"/>
                <p:cNvSpPr/>
                <p:nvPr/>
              </p:nvSpPr>
              <p:spPr>
                <a:xfrm>
                  <a:off x="4217281" y="3886523"/>
                  <a:ext cx="252000" cy="252000"/>
                </a:xfrm>
                <a:prstGeom prst="diamond">
                  <a:avLst/>
                </a:prstGeom>
                <a:solidFill>
                  <a:srgbClr val="6768AB"/>
                </a:solidFill>
                <a:ln w="1238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5" name="Ромб 84"/>
                <p:cNvSpPr/>
                <p:nvPr/>
              </p:nvSpPr>
              <p:spPr>
                <a:xfrm>
                  <a:off x="4217281" y="5015768"/>
                  <a:ext cx="252000" cy="252000"/>
                </a:xfrm>
                <a:prstGeom prst="diamond">
                  <a:avLst/>
                </a:prstGeom>
                <a:solidFill>
                  <a:srgbClr val="6768AB"/>
                </a:solidFill>
                <a:ln w="1238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6" name="Ромб 85"/>
                <p:cNvSpPr/>
                <p:nvPr/>
              </p:nvSpPr>
              <p:spPr>
                <a:xfrm>
                  <a:off x="4217281" y="3510108"/>
                  <a:ext cx="252000" cy="252000"/>
                </a:xfrm>
                <a:prstGeom prst="diamond">
                  <a:avLst/>
                </a:prstGeom>
                <a:solidFill>
                  <a:srgbClr val="6768AB"/>
                </a:solidFill>
                <a:ln w="1238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7" name="Ромб 86"/>
                <p:cNvSpPr/>
                <p:nvPr/>
              </p:nvSpPr>
              <p:spPr>
                <a:xfrm>
                  <a:off x="4217281" y="5392182"/>
                  <a:ext cx="252000" cy="252000"/>
                </a:xfrm>
                <a:prstGeom prst="diamond">
                  <a:avLst/>
                </a:prstGeom>
                <a:solidFill>
                  <a:srgbClr val="6768AB"/>
                </a:solidFill>
                <a:ln w="1238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8" name="Ромб 87"/>
                <p:cNvSpPr/>
                <p:nvPr/>
              </p:nvSpPr>
              <p:spPr>
                <a:xfrm>
                  <a:off x="4217281" y="4262938"/>
                  <a:ext cx="252000" cy="252000"/>
                </a:xfrm>
                <a:prstGeom prst="diamond">
                  <a:avLst/>
                </a:prstGeom>
                <a:solidFill>
                  <a:srgbClr val="6768AB"/>
                </a:solidFill>
                <a:ln w="1238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9" name="Ромб 88"/>
                <p:cNvSpPr/>
                <p:nvPr/>
              </p:nvSpPr>
              <p:spPr>
                <a:xfrm>
                  <a:off x="4217281" y="4639353"/>
                  <a:ext cx="252000" cy="252000"/>
                </a:xfrm>
                <a:prstGeom prst="diamond">
                  <a:avLst/>
                </a:prstGeom>
                <a:solidFill>
                  <a:srgbClr val="6768AB"/>
                </a:solidFill>
                <a:ln w="1238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0" name="TextBox 89"/>
                <p:cNvSpPr txBox="1"/>
                <p:nvPr/>
              </p:nvSpPr>
              <p:spPr>
                <a:xfrm>
                  <a:off x="1840713" y="3935802"/>
                  <a:ext cx="2396473" cy="32001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>
                    <a:lnSpc>
                      <a:spcPct val="70000"/>
                    </a:lnSpc>
                  </a:pPr>
                  <a:r>
                    <a:rPr lang="ru-RU" sz="14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Производственные </a:t>
                  </a:r>
                </a:p>
                <a:p>
                  <a:pPr algn="r">
                    <a:lnSpc>
                      <a:spcPct val="70000"/>
                    </a:lnSpc>
                  </a:pPr>
                  <a:r>
                    <a:rPr lang="ru-RU" sz="14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помещения</a:t>
                  </a:r>
                  <a:endParaRPr lang="ru-RU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1" name="TextBox 90"/>
                <p:cNvSpPr txBox="1"/>
                <p:nvPr/>
              </p:nvSpPr>
              <p:spPr>
                <a:xfrm>
                  <a:off x="1941974" y="5084213"/>
                  <a:ext cx="2305013" cy="19750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>
                    <a:lnSpc>
                      <a:spcPct val="70000"/>
                    </a:lnSpc>
                  </a:pPr>
                  <a:r>
                    <a:rPr lang="ru-RU" sz="14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Ресторация</a:t>
                  </a:r>
                </a:p>
              </p:txBody>
            </p:sp>
            <p:sp>
              <p:nvSpPr>
                <p:cNvPr id="92" name="TextBox 91"/>
                <p:cNvSpPr txBox="1"/>
                <p:nvPr/>
              </p:nvSpPr>
              <p:spPr>
                <a:xfrm>
                  <a:off x="1932173" y="3496033"/>
                  <a:ext cx="2305013" cy="32001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>
                    <a:lnSpc>
                      <a:spcPct val="70000"/>
                    </a:lnSpc>
                  </a:pPr>
                  <a:r>
                    <a:rPr lang="ru-RU" sz="14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Оборудованные</a:t>
                  </a:r>
                </a:p>
                <a:p>
                  <a:pPr algn="r">
                    <a:lnSpc>
                      <a:spcPct val="70000"/>
                    </a:lnSpc>
                  </a:pPr>
                  <a:r>
                    <a:rPr lang="ru-RU" sz="14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офисы и лаборатории</a:t>
                  </a:r>
                  <a:endParaRPr lang="ru-RU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3" name="TextBox 92"/>
                <p:cNvSpPr txBox="1"/>
                <p:nvPr/>
              </p:nvSpPr>
              <p:spPr>
                <a:xfrm>
                  <a:off x="1936600" y="5366859"/>
                  <a:ext cx="2300586" cy="32001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>
                    <a:lnSpc>
                      <a:spcPct val="70000"/>
                    </a:lnSpc>
                  </a:pPr>
                  <a:r>
                    <a:rPr lang="ru-RU" sz="14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Фитнес-центр,</a:t>
                  </a:r>
                </a:p>
                <a:p>
                  <a:pPr algn="r">
                    <a:lnSpc>
                      <a:spcPct val="70000"/>
                    </a:lnSpc>
                  </a:pPr>
                  <a:r>
                    <a:rPr lang="ru-RU" sz="14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спортивная </a:t>
                  </a:r>
                  <a:r>
                    <a:rPr lang="ru-RU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площадка</a:t>
                  </a:r>
                  <a:endParaRPr lang="ru-RU" sz="1400" dirty="0" smtClean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4" name="TextBox 93"/>
                <p:cNvSpPr txBox="1"/>
                <p:nvPr/>
              </p:nvSpPr>
              <p:spPr>
                <a:xfrm>
                  <a:off x="1936599" y="4311604"/>
                  <a:ext cx="2300587" cy="19750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>
                    <a:lnSpc>
                      <a:spcPct val="70000"/>
                    </a:lnSpc>
                  </a:pPr>
                  <a:r>
                    <a:rPr lang="ru-RU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Конгресс-центр</a:t>
                  </a:r>
                </a:p>
              </p:txBody>
            </p:sp>
            <p:sp>
              <p:nvSpPr>
                <p:cNvPr id="95" name="TextBox 94"/>
                <p:cNvSpPr txBox="1"/>
                <p:nvPr/>
              </p:nvSpPr>
              <p:spPr>
                <a:xfrm>
                  <a:off x="1936600" y="4694891"/>
                  <a:ext cx="2300586" cy="19750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>
                    <a:lnSpc>
                      <a:spcPct val="70000"/>
                    </a:lnSpc>
                  </a:pPr>
                  <a:r>
                    <a:rPr lang="ru-RU" sz="14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Гостиница</a:t>
                  </a:r>
                  <a:endParaRPr lang="ru-RU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57" name="Группа 56"/>
              <p:cNvGrpSpPr/>
              <p:nvPr/>
            </p:nvGrpSpPr>
            <p:grpSpPr>
              <a:xfrm>
                <a:off x="7581886" y="3584546"/>
                <a:ext cx="4618380" cy="2478301"/>
                <a:chOff x="7581886" y="3488248"/>
                <a:chExt cx="4618380" cy="2478301"/>
              </a:xfrm>
            </p:grpSpPr>
            <p:sp>
              <p:nvSpPr>
                <p:cNvPr id="60" name="Ромб 59"/>
                <p:cNvSpPr/>
                <p:nvPr/>
              </p:nvSpPr>
              <p:spPr>
                <a:xfrm>
                  <a:off x="7581886" y="3488248"/>
                  <a:ext cx="252000" cy="252000"/>
                </a:xfrm>
                <a:prstGeom prst="diamond">
                  <a:avLst/>
                </a:prstGeom>
                <a:solidFill>
                  <a:srgbClr val="7BA79F"/>
                </a:solidFill>
                <a:ln w="1238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1" name="TextBox 60"/>
                <p:cNvSpPr txBox="1"/>
                <p:nvPr/>
              </p:nvSpPr>
              <p:spPr>
                <a:xfrm>
                  <a:off x="8000969" y="3525781"/>
                  <a:ext cx="1994714" cy="35501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80000"/>
                    </a:lnSpc>
                  </a:pPr>
                  <a:r>
                    <a:rPr lang="ru-RU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Разработка </a:t>
                  </a:r>
                  <a:r>
                    <a:rPr lang="ru-RU" sz="14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бизнес- планов и ФЭМ</a:t>
                  </a:r>
                  <a:endParaRPr lang="ru-RU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62" name="Picture 7" descr="C:\Users\Технопарк\Desktop\Фир стиль\ПОДДЕРЖКА\Безымянный-1-01.png"/>
                <p:cNvPicPr>
                  <a:picLocks noChangeAspect="1" noChangeArrowheads="1"/>
                </p:cNvPicPr>
                <p:nvPr/>
              </p:nvPicPr>
              <p:blipFill>
                <a:blip r:embed="rId14" cstate="print">
                  <a:duotone>
                    <a:prstClr val="black"/>
                    <a:schemeClr val="tx2">
                      <a:tint val="45000"/>
                      <a:satMod val="400000"/>
                    </a:schemeClr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7672778" y="3529348"/>
                  <a:ext cx="341312" cy="34131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63" name="Ромб 62"/>
                <p:cNvSpPr/>
                <p:nvPr/>
              </p:nvSpPr>
              <p:spPr>
                <a:xfrm>
                  <a:off x="7581886" y="4149080"/>
                  <a:ext cx="252000" cy="252000"/>
                </a:xfrm>
                <a:prstGeom prst="diamond">
                  <a:avLst/>
                </a:prstGeom>
                <a:solidFill>
                  <a:srgbClr val="7BA79F"/>
                </a:solidFill>
                <a:ln w="1238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4" name="Ромб 63"/>
                <p:cNvSpPr/>
                <p:nvPr/>
              </p:nvSpPr>
              <p:spPr>
                <a:xfrm>
                  <a:off x="7581886" y="4797152"/>
                  <a:ext cx="252000" cy="252000"/>
                </a:xfrm>
                <a:prstGeom prst="diamond">
                  <a:avLst/>
                </a:prstGeom>
                <a:solidFill>
                  <a:srgbClr val="7BA79F"/>
                </a:solidFill>
                <a:ln w="1238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5" name="Ромб 64"/>
                <p:cNvSpPr/>
                <p:nvPr/>
              </p:nvSpPr>
              <p:spPr>
                <a:xfrm>
                  <a:off x="7581886" y="5409220"/>
                  <a:ext cx="252000" cy="252000"/>
                </a:xfrm>
                <a:prstGeom prst="diamond">
                  <a:avLst/>
                </a:prstGeom>
                <a:solidFill>
                  <a:srgbClr val="7BA79F"/>
                </a:solidFill>
                <a:ln w="1238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6" name="Ромб 65"/>
                <p:cNvSpPr/>
                <p:nvPr/>
              </p:nvSpPr>
              <p:spPr>
                <a:xfrm>
                  <a:off x="9796448" y="3488248"/>
                  <a:ext cx="252000" cy="252000"/>
                </a:xfrm>
                <a:prstGeom prst="diamond">
                  <a:avLst/>
                </a:prstGeom>
                <a:solidFill>
                  <a:srgbClr val="7BA79F"/>
                </a:solidFill>
                <a:ln w="1238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7" name="Ромб 66"/>
                <p:cNvSpPr/>
                <p:nvPr/>
              </p:nvSpPr>
              <p:spPr>
                <a:xfrm>
                  <a:off x="9796448" y="4149452"/>
                  <a:ext cx="252000" cy="252000"/>
                </a:xfrm>
                <a:prstGeom prst="diamond">
                  <a:avLst/>
                </a:prstGeom>
                <a:solidFill>
                  <a:srgbClr val="7BA79F"/>
                </a:solidFill>
                <a:ln w="1238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8" name="Ромб 67"/>
                <p:cNvSpPr/>
                <p:nvPr/>
              </p:nvSpPr>
              <p:spPr>
                <a:xfrm>
                  <a:off x="9796448" y="4801802"/>
                  <a:ext cx="252000" cy="252000"/>
                </a:xfrm>
                <a:prstGeom prst="diamond">
                  <a:avLst/>
                </a:prstGeom>
                <a:solidFill>
                  <a:srgbClr val="7BA79F"/>
                </a:solidFill>
                <a:ln w="1238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9" name="Ромб 68"/>
                <p:cNvSpPr/>
                <p:nvPr/>
              </p:nvSpPr>
              <p:spPr>
                <a:xfrm>
                  <a:off x="9796448" y="5409220"/>
                  <a:ext cx="252000" cy="252000"/>
                </a:xfrm>
                <a:prstGeom prst="diamond">
                  <a:avLst/>
                </a:prstGeom>
                <a:solidFill>
                  <a:srgbClr val="7BA79F"/>
                </a:solidFill>
                <a:ln w="1238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  <p:pic>
              <p:nvPicPr>
                <p:cNvPr id="70" name="Picture 8" descr="C:\Users\Технопарк\Desktop\Фир стиль\ПОДДЕРЖКА\Безымянный-2-01.png"/>
                <p:cNvPicPr>
                  <a:picLocks noChangeAspect="1" noChangeArrowheads="1"/>
                </p:cNvPicPr>
                <p:nvPr/>
              </p:nvPicPr>
              <p:blipFill>
                <a:blip r:embed="rId15" cstate="print">
                  <a:duotone>
                    <a:prstClr val="black"/>
                    <a:schemeClr val="tx2">
                      <a:tint val="45000"/>
                      <a:satMod val="400000"/>
                    </a:schemeClr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7653130" y="4188890"/>
                  <a:ext cx="327025" cy="3270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71" name="Прямоугольник 70"/>
                <p:cNvSpPr/>
                <p:nvPr/>
              </p:nvSpPr>
              <p:spPr>
                <a:xfrm>
                  <a:off x="8031077" y="4170902"/>
                  <a:ext cx="1866425" cy="35501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80000"/>
                    </a:lnSpc>
                  </a:pPr>
                  <a:r>
                    <a:rPr lang="ru-RU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Привлечение </a:t>
                  </a:r>
                </a:p>
                <a:p>
                  <a:pPr>
                    <a:lnSpc>
                      <a:spcPct val="80000"/>
                    </a:lnSpc>
                  </a:pPr>
                  <a:r>
                    <a:rPr lang="ru-RU" sz="14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финансирования</a:t>
                  </a:r>
                  <a:endParaRPr lang="ru-RU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72" name="Picture 2" descr="C:\Users\Технопарк\Desktop\Фир стиль\ПОДДЕРЖКА\Безымянный-9-01.png"/>
                <p:cNvPicPr>
                  <a:picLocks noChangeAspect="1" noChangeArrowheads="1"/>
                </p:cNvPicPr>
                <p:nvPr/>
              </p:nvPicPr>
              <p:blipFill>
                <a:blip r:embed="rId16" cstate="print">
                  <a:duotone>
                    <a:prstClr val="black"/>
                    <a:schemeClr val="tx2">
                      <a:tint val="45000"/>
                      <a:satMod val="400000"/>
                    </a:schemeClr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7708213" y="4883756"/>
                  <a:ext cx="274638" cy="27463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73" name="Прямоугольник 72"/>
                <p:cNvSpPr/>
                <p:nvPr/>
              </p:nvSpPr>
              <p:spPr>
                <a:xfrm>
                  <a:off x="8010522" y="4790061"/>
                  <a:ext cx="1866425" cy="35501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80000"/>
                    </a:lnSpc>
                  </a:pPr>
                  <a:r>
                    <a:rPr lang="ru-RU" sz="14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Маркетинг и </a:t>
                  </a:r>
                  <a:r>
                    <a:rPr lang="ru-RU" sz="1400" dirty="0" err="1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брендинг</a:t>
                  </a:r>
                  <a:endParaRPr lang="ru-RU" sz="1400" dirty="0" smtClean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>
                    <a:lnSpc>
                      <a:spcPct val="80000"/>
                    </a:lnSpc>
                  </a:pPr>
                  <a:r>
                    <a:rPr lang="ru-RU" sz="14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Ролики и презентации</a:t>
                  </a:r>
                </a:p>
              </p:txBody>
            </p:sp>
            <p:pic>
              <p:nvPicPr>
                <p:cNvPr id="74" name="Picture 4" descr="C:\Users\Технопарк\Desktop\Фир стиль\ПОДДЕРЖКА\Безымянный-11-01.png"/>
                <p:cNvPicPr>
                  <a:picLocks noChangeAspect="1" noChangeArrowheads="1"/>
                </p:cNvPicPr>
                <p:nvPr/>
              </p:nvPicPr>
              <p:blipFill>
                <a:blip r:embed="rId17" cstate="print">
                  <a:duotone>
                    <a:prstClr val="black"/>
                    <a:schemeClr val="tx2">
                      <a:tint val="45000"/>
                      <a:satMod val="400000"/>
                    </a:schemeClr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7707886" y="5450827"/>
                  <a:ext cx="265112" cy="28785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75" name="Прямоугольник 74"/>
                <p:cNvSpPr/>
                <p:nvPr/>
              </p:nvSpPr>
              <p:spPr>
                <a:xfrm>
                  <a:off x="8019444" y="5471526"/>
                  <a:ext cx="1866425" cy="495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80000"/>
                    </a:lnSpc>
                  </a:pPr>
                  <a:r>
                    <a:rPr lang="ru-RU" sz="14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Продвижение в СМИ</a:t>
                  </a:r>
                </a:p>
                <a:p>
                  <a:pPr>
                    <a:lnSpc>
                      <a:spcPct val="80000"/>
                    </a:lnSpc>
                  </a:pPr>
                  <a:r>
                    <a:rPr lang="ru-RU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и</a:t>
                  </a:r>
                  <a:r>
                    <a:rPr lang="ru-RU" sz="14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ru-RU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и</a:t>
                  </a:r>
                  <a:r>
                    <a:rPr lang="ru-RU" sz="14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нтернет</a:t>
                  </a:r>
                </a:p>
                <a:p>
                  <a:pPr>
                    <a:lnSpc>
                      <a:spcPct val="80000"/>
                    </a:lnSpc>
                  </a:pPr>
                  <a:r>
                    <a:rPr lang="en-US" sz="14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SEO</a:t>
                  </a:r>
                  <a:r>
                    <a:rPr lang="ru-RU" sz="14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, </a:t>
                  </a:r>
                  <a:r>
                    <a:rPr lang="ru-RU" sz="1400" dirty="0" err="1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таргетинг</a:t>
                  </a:r>
                  <a:endParaRPr lang="ru-RU" sz="1400" dirty="0" smtClean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6" name="TextBox 75"/>
                <p:cNvSpPr txBox="1"/>
                <p:nvPr/>
              </p:nvSpPr>
              <p:spPr>
                <a:xfrm>
                  <a:off x="10169921" y="3508103"/>
                  <a:ext cx="1988161" cy="35501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80000"/>
                    </a:lnSpc>
                  </a:pPr>
                  <a:r>
                    <a:rPr lang="ru-RU" sz="14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Образовательные </a:t>
                  </a:r>
                </a:p>
                <a:p>
                  <a:pPr>
                    <a:lnSpc>
                      <a:spcPct val="80000"/>
                    </a:lnSpc>
                  </a:pPr>
                  <a:r>
                    <a:rPr lang="ru-RU" sz="14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программы</a:t>
                  </a:r>
                  <a:endParaRPr lang="ru-RU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77" name="Picture 12" descr="C:\Users\Технопарк\Desktop\Фир стиль\ПОДДЕРЖКА\Безымянный-6-01.png"/>
                <p:cNvPicPr>
                  <a:picLocks noChangeAspect="1" noChangeArrowheads="1"/>
                </p:cNvPicPr>
                <p:nvPr/>
              </p:nvPicPr>
              <p:blipFill>
                <a:blip r:embed="rId18" cstate="print">
                  <a:duotone>
                    <a:prstClr val="black"/>
                    <a:schemeClr val="tx2">
                      <a:tint val="45000"/>
                      <a:satMod val="400000"/>
                    </a:schemeClr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9920170" y="3508103"/>
                  <a:ext cx="276225" cy="27463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78" name="Picture 6" descr="C:\Users\Технопарк\Desktop\Фир стиль\ПОДДЕРЖКА\Безымянный-13-01.png"/>
                <p:cNvPicPr>
                  <a:picLocks noChangeAspect="1" noChangeArrowheads="1"/>
                </p:cNvPicPr>
                <p:nvPr/>
              </p:nvPicPr>
              <p:blipFill>
                <a:blip r:embed="rId19" cstate="print">
                  <a:duotone>
                    <a:prstClr val="black"/>
                    <a:schemeClr val="tx2">
                      <a:tint val="45000"/>
                      <a:satMod val="400000"/>
                    </a:schemeClr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9906000" y="4178536"/>
                  <a:ext cx="263525" cy="2635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79" name="TextBox 78"/>
                <p:cNvSpPr txBox="1"/>
                <p:nvPr/>
              </p:nvSpPr>
              <p:spPr>
                <a:xfrm>
                  <a:off x="10164350" y="4189382"/>
                  <a:ext cx="1988161" cy="35501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80000"/>
                    </a:lnSpc>
                  </a:pPr>
                  <a:r>
                    <a:rPr lang="ru-RU" sz="14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Создание опытного </a:t>
                  </a:r>
                </a:p>
                <a:p>
                  <a:pPr>
                    <a:lnSpc>
                      <a:spcPct val="80000"/>
                    </a:lnSpc>
                  </a:pPr>
                  <a:r>
                    <a:rPr lang="ru-RU" sz="14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образца</a:t>
                  </a:r>
                  <a:endParaRPr lang="ru-RU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80" name="Picture 11" descr="C:\Users\Технопарк\Desktop\Фир стиль\ПОДДЕРЖКА\Безымянный-5-01.png"/>
                <p:cNvPicPr>
                  <a:picLocks noChangeAspect="1" noChangeArrowheads="1"/>
                </p:cNvPicPr>
                <p:nvPr/>
              </p:nvPicPr>
              <p:blipFill>
                <a:blip r:embed="rId20" cstate="print">
                  <a:duotone>
                    <a:prstClr val="black"/>
                    <a:schemeClr val="tx2">
                      <a:tint val="45000"/>
                      <a:satMod val="400000"/>
                    </a:schemeClr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9912350" y="4883387"/>
                  <a:ext cx="276225" cy="27463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81" name="TextBox 80"/>
                <p:cNvSpPr txBox="1"/>
                <p:nvPr/>
              </p:nvSpPr>
              <p:spPr>
                <a:xfrm>
                  <a:off x="10202548" y="4839702"/>
                  <a:ext cx="1988161" cy="35501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80000"/>
                    </a:lnSpc>
                  </a:pPr>
                  <a:r>
                    <a:rPr lang="ru-RU" sz="1400" dirty="0" err="1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Пром</a:t>
                  </a:r>
                  <a:r>
                    <a:rPr lang="ru-RU" sz="14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. дизайн</a:t>
                  </a:r>
                </a:p>
                <a:p>
                  <a:pPr>
                    <a:lnSpc>
                      <a:spcPct val="80000"/>
                    </a:lnSpc>
                  </a:pPr>
                  <a:r>
                    <a:rPr lang="ru-RU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Р</a:t>
                  </a:r>
                  <a:r>
                    <a:rPr lang="ru-RU" sz="14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еверс-инжиниринг</a:t>
                  </a:r>
                  <a:endParaRPr lang="ru-RU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2" name="TextBox 81"/>
                <p:cNvSpPr txBox="1"/>
                <p:nvPr/>
              </p:nvSpPr>
              <p:spPr>
                <a:xfrm>
                  <a:off x="10212105" y="5452564"/>
                  <a:ext cx="1988161" cy="35501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80000"/>
                    </a:lnSpc>
                  </a:pPr>
                  <a:r>
                    <a:rPr lang="ru-RU" sz="14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Патентование</a:t>
                  </a:r>
                </a:p>
                <a:p>
                  <a:pPr>
                    <a:lnSpc>
                      <a:spcPct val="80000"/>
                    </a:lnSpc>
                  </a:pPr>
                  <a:r>
                    <a:rPr lang="ru-RU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С</a:t>
                  </a:r>
                  <a:r>
                    <a:rPr lang="ru-RU" sz="14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ертификация</a:t>
                  </a:r>
                  <a:endParaRPr lang="ru-RU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83" name="Picture 13" descr="C:\Users\Технопарк\Desktop\Фир стиль\ПОДДЕРЖКА\Безымянный-7-01.png"/>
                <p:cNvPicPr>
                  <a:picLocks noChangeAspect="1" noChangeArrowheads="1"/>
                </p:cNvPicPr>
                <p:nvPr/>
              </p:nvPicPr>
              <p:blipFill>
                <a:blip r:embed="rId21" cstate="print">
                  <a:duotone>
                    <a:prstClr val="black"/>
                    <a:schemeClr val="tx2">
                      <a:tint val="45000"/>
                      <a:satMod val="400000"/>
                    </a:schemeClr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9899650" y="5479057"/>
                  <a:ext cx="276225" cy="2698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sp>
            <p:nvSpPr>
              <p:cNvPr id="58" name="TextBox 57"/>
              <p:cNvSpPr txBox="1"/>
              <p:nvPr/>
            </p:nvSpPr>
            <p:spPr>
              <a:xfrm>
                <a:off x="2345956" y="2741828"/>
                <a:ext cx="2884230" cy="7750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800" dirty="0">
                    <a:solidFill>
                      <a:srgbClr val="5869B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Современная </a:t>
                </a:r>
              </a:p>
              <a:p>
                <a:pPr algn="ctr"/>
                <a:r>
                  <a:rPr lang="ru-RU" sz="2800" dirty="0">
                    <a:solidFill>
                      <a:srgbClr val="5869B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инфраструктура</a:t>
                </a:r>
              </a:p>
            </p:txBody>
          </p:sp>
          <p:sp>
            <p:nvSpPr>
              <p:cNvPr id="59" name="TextBox 58"/>
              <p:cNvSpPr txBox="1"/>
              <p:nvPr/>
            </p:nvSpPr>
            <p:spPr>
              <a:xfrm>
                <a:off x="8251983" y="2732204"/>
                <a:ext cx="2521140" cy="4250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ru-RU" sz="2800" dirty="0">
                    <a:solidFill>
                      <a:srgbClr val="278C7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Меры поддержки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88522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3525" y="-333565"/>
            <a:ext cx="36746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Основной текст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3525" y="-822161"/>
            <a:ext cx="36746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Надзаголовок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5925" y="326401"/>
            <a:ext cx="112601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Arial Black" panose="020B0A04020102020204" pitchFamily="34" charset="0"/>
                <a:cs typeface="Arial" panose="020B0604020202020204" pitchFamily="34" charset="0"/>
              </a:rPr>
              <a:t>Поддержка оказывается</a:t>
            </a:r>
            <a:r>
              <a:rPr lang="ru-RU" sz="3600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latin typeface="Arial Black" panose="020B0A04020102020204" pitchFamily="34" charset="0"/>
                <a:cs typeface="Arial" panose="020B0604020202020204" pitchFamily="34" charset="0"/>
              </a:rPr>
              <a:t>на каждом </a:t>
            </a:r>
          </a:p>
          <a:p>
            <a:r>
              <a:rPr lang="ru-RU" sz="3600" dirty="0" smtClean="0">
                <a:latin typeface="Arial Black" panose="020B0A04020102020204" pitchFamily="34" charset="0"/>
                <a:cs typeface="Arial" panose="020B0604020202020204" pitchFamily="34" charset="0"/>
              </a:rPr>
              <a:t>этапе развития</a:t>
            </a:r>
            <a:endParaRPr lang="ru-RU" sz="36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11039" y="-1675070"/>
            <a:ext cx="6096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 smtClean="0">
                <a:hlinkClick r:id="rId3"/>
              </a:rPr>
              <a:t>https://graphicriver.net/item/kalina-pitch-deck-powerpoint-presentation-template/screenshots/43161314?_ga=2.266137615.101209059.1700119344-1551354459.1700119344</a:t>
            </a:r>
            <a:r>
              <a:rPr lang="en-US" sz="800" dirty="0" smtClean="0"/>
              <a:t>  </a:t>
            </a:r>
            <a:endParaRPr lang="ru-RU" sz="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011039" y="-1311621"/>
            <a:ext cx="6096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 smtClean="0">
                <a:hlinkClick r:id="rId4"/>
              </a:rPr>
              <a:t>https://graphicriver.net/item/marketing-plan-strategy-business-plan-proposal-powerpoint/screenshots/42749910?_ga=2.266137615.101209059.1700119344-1551354459.1700119344</a:t>
            </a:r>
            <a:r>
              <a:rPr lang="en-US" sz="800" dirty="0" smtClean="0"/>
              <a:t> </a:t>
            </a:r>
            <a:endParaRPr lang="ru-RU" sz="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011039" y="-92988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 smtClean="0">
                <a:hlinkClick r:id="rId4"/>
              </a:rPr>
              <a:t>https://graphicriver.net/item/marketing-plan-strategy-business-plan-proposal-powerpoint/screenshots/42749910?_ga=2.266137615.101209059.1700119344-1551354459.1700119344</a:t>
            </a:r>
            <a:r>
              <a:rPr lang="en-US" sz="900" dirty="0" smtClean="0"/>
              <a:t> </a:t>
            </a:r>
            <a:endParaRPr lang="ru-RU" sz="9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011039" y="-508212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 smtClean="0">
                <a:hlinkClick r:id="rId5"/>
              </a:rPr>
              <a:t>https://graphicriver.net/item/consulto-business-consulting-powerpoint-template/screenshots/46517179?_ga=2.257293451.101209059.1700119344-1551354459.1700119344</a:t>
            </a:r>
            <a:r>
              <a:rPr lang="en-US" sz="900" dirty="0" smtClean="0"/>
              <a:t> </a:t>
            </a:r>
            <a:endParaRPr lang="ru-RU" sz="900" dirty="0"/>
          </a:p>
        </p:txBody>
      </p:sp>
      <p:sp>
        <p:nvSpPr>
          <p:cNvPr id="11" name="TextBox 10"/>
          <p:cNvSpPr txBox="1"/>
          <p:nvPr/>
        </p:nvSpPr>
        <p:spPr>
          <a:xfrm>
            <a:off x="415925" y="-1343023"/>
            <a:ext cx="36746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Arial Black" panose="020B0A04020102020204" pitchFamily="34" charset="0"/>
                <a:cs typeface="Arial" panose="020B0604020202020204" pitchFamily="34" charset="0"/>
              </a:rPr>
              <a:t>Заголовок</a:t>
            </a:r>
            <a:endParaRPr lang="ru-RU" sz="36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1101724" y="1848142"/>
            <a:ext cx="9888540" cy="3970785"/>
            <a:chOff x="1349374" y="1992011"/>
            <a:chExt cx="9888540" cy="3970785"/>
          </a:xfrm>
        </p:grpSpPr>
        <p:grpSp>
          <p:nvGrpSpPr>
            <p:cNvPr id="18" name="Группа 17"/>
            <p:cNvGrpSpPr/>
            <p:nvPr/>
          </p:nvGrpSpPr>
          <p:grpSpPr>
            <a:xfrm>
              <a:off x="1349374" y="1992011"/>
              <a:ext cx="9888540" cy="3970785"/>
              <a:chOff x="1101724" y="1681430"/>
              <a:chExt cx="9888540" cy="3970785"/>
            </a:xfrm>
          </p:grpSpPr>
          <p:sp>
            <p:nvSpPr>
              <p:cNvPr id="37" name="object 2"/>
              <p:cNvSpPr txBox="1"/>
              <p:nvPr/>
            </p:nvSpPr>
            <p:spPr>
              <a:xfrm>
                <a:off x="1101724" y="3862983"/>
                <a:ext cx="2097723" cy="1182246"/>
              </a:xfrm>
              <a:prstGeom prst="rect">
                <a:avLst/>
              </a:prstGeom>
            </p:spPr>
            <p:txBody>
              <a:bodyPr vert="horz" wrap="square" lIns="0" tIns="55244" rIns="0" bIns="0" rtlCol="0">
                <a:spAutoFit/>
              </a:bodyPr>
              <a:lstStyle/>
              <a:p>
                <a:pPr marL="183515" indent="-171450">
                  <a:lnSpc>
                    <a:spcPct val="100000"/>
                  </a:lnSpc>
                  <a:spcBef>
                    <a:spcPts val="434"/>
                  </a:spcBef>
                  <a:buClr>
                    <a:srgbClr val="278C7A"/>
                  </a:buClr>
                  <a:buSzPct val="150000"/>
                  <a:buFont typeface="Arial" panose="020B0604020202020204" pitchFamily="34" charset="0"/>
                  <a:buChar char="•"/>
                  <a:tabLst>
                    <a:tab pos="158115" algn="l"/>
                  </a:tabLst>
                </a:pPr>
                <a:r>
                  <a:rPr sz="12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акселерация</a:t>
                </a:r>
                <a:endParaRPr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183515" indent="-171450">
                  <a:lnSpc>
                    <a:spcPct val="100000"/>
                  </a:lnSpc>
                  <a:spcBef>
                    <a:spcPts val="335"/>
                  </a:spcBef>
                  <a:buClr>
                    <a:srgbClr val="278C7A"/>
                  </a:buClr>
                  <a:buSzPct val="150000"/>
                  <a:buFont typeface="Arial" panose="020B0604020202020204" pitchFamily="34" charset="0"/>
                  <a:buChar char="•"/>
                  <a:tabLst>
                    <a:tab pos="158115" algn="l"/>
                  </a:tabLst>
                </a:pPr>
                <a:r>
                  <a:rPr sz="12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бизнес-инкубирование</a:t>
                </a:r>
                <a:endParaRPr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183515" marR="374650" indent="-171450">
                  <a:lnSpc>
                    <a:spcPct val="80000"/>
                  </a:lnSpc>
                  <a:spcBef>
                    <a:spcPts val="600"/>
                  </a:spcBef>
                  <a:buClr>
                    <a:srgbClr val="278C7A"/>
                  </a:buClr>
                  <a:buSzPct val="150000"/>
                  <a:buFont typeface="Arial" panose="020B0604020202020204" pitchFamily="34" charset="0"/>
                  <a:buChar char="•"/>
                  <a:tabLst>
                    <a:tab pos="158115" algn="l"/>
                  </a:tabLst>
                </a:pPr>
                <a:r>
                  <a:rPr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об</a:t>
                </a:r>
                <a:r>
                  <a:rPr sz="12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р</a:t>
                </a:r>
                <a:r>
                  <a:rPr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азовате</a:t>
                </a:r>
                <a:r>
                  <a:rPr sz="1200" spc="-10" dirty="0">
                    <a:latin typeface="Arial" panose="020B0604020202020204" pitchFamily="34" charset="0"/>
                    <a:cs typeface="Arial" panose="020B0604020202020204" pitchFamily="34" charset="0"/>
                  </a:rPr>
                  <a:t>л</a:t>
                </a:r>
                <a:r>
                  <a:rPr sz="12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ьны</a:t>
                </a:r>
                <a:r>
                  <a:rPr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е  программы</a:t>
                </a:r>
              </a:p>
              <a:p>
                <a:pPr marL="183515" indent="-171450">
                  <a:lnSpc>
                    <a:spcPts val="1190"/>
                  </a:lnSpc>
                  <a:spcBef>
                    <a:spcPts val="335"/>
                  </a:spcBef>
                  <a:buClr>
                    <a:srgbClr val="278C7A"/>
                  </a:buClr>
                  <a:buSzPct val="150000"/>
                  <a:buFont typeface="Arial" panose="020B0604020202020204" pitchFamily="34" charset="0"/>
                  <a:buChar char="•"/>
                  <a:tabLst>
                    <a:tab pos="158115" algn="l"/>
                  </a:tabLst>
                </a:pPr>
                <a:r>
                  <a:rPr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г</a:t>
                </a:r>
                <a:r>
                  <a:rPr sz="12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р</a:t>
                </a:r>
                <a:r>
                  <a:rPr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антовая</a:t>
                </a:r>
                <a:r>
                  <a:rPr sz="12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 прог</a:t>
                </a:r>
                <a:r>
                  <a:rPr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рамма</a:t>
                </a:r>
              </a:p>
              <a:p>
                <a:pPr marL="157480">
                  <a:lnSpc>
                    <a:spcPts val="1190"/>
                  </a:lnSpc>
                  <a:buClr>
                    <a:srgbClr val="278C7A"/>
                  </a:buClr>
                  <a:buSzPct val="150000"/>
                </a:pPr>
                <a:r>
                  <a:rPr sz="1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«</a:t>
                </a:r>
                <a:r>
                  <a:rPr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УМНИК</a:t>
                </a:r>
                <a:r>
                  <a:rPr sz="1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»</a:t>
                </a:r>
                <a:endParaRPr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object 23"/>
              <p:cNvSpPr/>
              <p:nvPr/>
            </p:nvSpPr>
            <p:spPr>
              <a:xfrm>
                <a:off x="1199834" y="2258558"/>
                <a:ext cx="1257043" cy="1308751"/>
              </a:xfrm>
              <a:custGeom>
                <a:avLst/>
                <a:gdLst/>
                <a:ahLst/>
                <a:cxnLst/>
                <a:rect l="l" t="t" r="r" b="b"/>
                <a:pathLst>
                  <a:path w="1004570" h="1012189">
                    <a:moveTo>
                      <a:pt x="502158" y="0"/>
                    </a:moveTo>
                    <a:lnTo>
                      <a:pt x="453791" y="2316"/>
                    </a:lnTo>
                    <a:lnTo>
                      <a:pt x="406726" y="9124"/>
                    </a:lnTo>
                    <a:lnTo>
                      <a:pt x="361174" y="20212"/>
                    </a:lnTo>
                    <a:lnTo>
                      <a:pt x="317344" y="35367"/>
                    </a:lnTo>
                    <a:lnTo>
                      <a:pt x="275447" y="54377"/>
                    </a:lnTo>
                    <a:lnTo>
                      <a:pt x="235694" y="77030"/>
                    </a:lnTo>
                    <a:lnTo>
                      <a:pt x="198293" y="103114"/>
                    </a:lnTo>
                    <a:lnTo>
                      <a:pt x="163457" y="132417"/>
                    </a:lnTo>
                    <a:lnTo>
                      <a:pt x="131394" y="164726"/>
                    </a:lnTo>
                    <a:lnTo>
                      <a:pt x="102316" y="199829"/>
                    </a:lnTo>
                    <a:lnTo>
                      <a:pt x="76433" y="237514"/>
                    </a:lnTo>
                    <a:lnTo>
                      <a:pt x="53954" y="277569"/>
                    </a:lnTo>
                    <a:lnTo>
                      <a:pt x="35092" y="319782"/>
                    </a:lnTo>
                    <a:lnTo>
                      <a:pt x="20054" y="363941"/>
                    </a:lnTo>
                    <a:lnTo>
                      <a:pt x="9053" y="409832"/>
                    </a:lnTo>
                    <a:lnTo>
                      <a:pt x="2298" y="457245"/>
                    </a:lnTo>
                    <a:lnTo>
                      <a:pt x="0" y="505967"/>
                    </a:lnTo>
                    <a:lnTo>
                      <a:pt x="2298" y="554690"/>
                    </a:lnTo>
                    <a:lnTo>
                      <a:pt x="9053" y="602103"/>
                    </a:lnTo>
                    <a:lnTo>
                      <a:pt x="20054" y="647994"/>
                    </a:lnTo>
                    <a:lnTo>
                      <a:pt x="35092" y="692153"/>
                    </a:lnTo>
                    <a:lnTo>
                      <a:pt x="53954" y="734366"/>
                    </a:lnTo>
                    <a:lnTo>
                      <a:pt x="76433" y="774421"/>
                    </a:lnTo>
                    <a:lnTo>
                      <a:pt x="102316" y="812106"/>
                    </a:lnTo>
                    <a:lnTo>
                      <a:pt x="131394" y="847209"/>
                    </a:lnTo>
                    <a:lnTo>
                      <a:pt x="163457" y="879518"/>
                    </a:lnTo>
                    <a:lnTo>
                      <a:pt x="198293" y="908821"/>
                    </a:lnTo>
                    <a:lnTo>
                      <a:pt x="235694" y="934905"/>
                    </a:lnTo>
                    <a:lnTo>
                      <a:pt x="275447" y="957558"/>
                    </a:lnTo>
                    <a:lnTo>
                      <a:pt x="317344" y="976568"/>
                    </a:lnTo>
                    <a:lnTo>
                      <a:pt x="361174" y="991723"/>
                    </a:lnTo>
                    <a:lnTo>
                      <a:pt x="406726" y="1002811"/>
                    </a:lnTo>
                    <a:lnTo>
                      <a:pt x="453791" y="1009619"/>
                    </a:lnTo>
                    <a:lnTo>
                      <a:pt x="502158" y="1011936"/>
                    </a:lnTo>
                    <a:lnTo>
                      <a:pt x="550524" y="1009619"/>
                    </a:lnTo>
                    <a:lnTo>
                      <a:pt x="597589" y="1002811"/>
                    </a:lnTo>
                    <a:lnTo>
                      <a:pt x="643141" y="991723"/>
                    </a:lnTo>
                    <a:lnTo>
                      <a:pt x="686971" y="976568"/>
                    </a:lnTo>
                    <a:lnTo>
                      <a:pt x="728868" y="957558"/>
                    </a:lnTo>
                    <a:lnTo>
                      <a:pt x="768621" y="934905"/>
                    </a:lnTo>
                    <a:lnTo>
                      <a:pt x="806022" y="908821"/>
                    </a:lnTo>
                    <a:lnTo>
                      <a:pt x="840858" y="879518"/>
                    </a:lnTo>
                    <a:lnTo>
                      <a:pt x="872921" y="847209"/>
                    </a:lnTo>
                    <a:lnTo>
                      <a:pt x="901999" y="812106"/>
                    </a:lnTo>
                    <a:lnTo>
                      <a:pt x="927882" y="774421"/>
                    </a:lnTo>
                    <a:lnTo>
                      <a:pt x="950361" y="734366"/>
                    </a:lnTo>
                    <a:lnTo>
                      <a:pt x="969223" y="692153"/>
                    </a:lnTo>
                    <a:lnTo>
                      <a:pt x="984261" y="647994"/>
                    </a:lnTo>
                    <a:lnTo>
                      <a:pt x="995262" y="602103"/>
                    </a:lnTo>
                    <a:lnTo>
                      <a:pt x="1002017" y="554690"/>
                    </a:lnTo>
                    <a:lnTo>
                      <a:pt x="1004315" y="505967"/>
                    </a:lnTo>
                    <a:lnTo>
                      <a:pt x="1002017" y="457245"/>
                    </a:lnTo>
                    <a:lnTo>
                      <a:pt x="995262" y="409832"/>
                    </a:lnTo>
                    <a:lnTo>
                      <a:pt x="984261" y="363941"/>
                    </a:lnTo>
                    <a:lnTo>
                      <a:pt x="969223" y="319782"/>
                    </a:lnTo>
                    <a:lnTo>
                      <a:pt x="950361" y="277569"/>
                    </a:lnTo>
                    <a:lnTo>
                      <a:pt x="927882" y="237514"/>
                    </a:lnTo>
                    <a:lnTo>
                      <a:pt x="901999" y="199829"/>
                    </a:lnTo>
                    <a:lnTo>
                      <a:pt x="872921" y="164726"/>
                    </a:lnTo>
                    <a:lnTo>
                      <a:pt x="840858" y="132417"/>
                    </a:lnTo>
                    <a:lnTo>
                      <a:pt x="806022" y="103114"/>
                    </a:lnTo>
                    <a:lnTo>
                      <a:pt x="768621" y="77030"/>
                    </a:lnTo>
                    <a:lnTo>
                      <a:pt x="728868" y="54377"/>
                    </a:lnTo>
                    <a:lnTo>
                      <a:pt x="686971" y="35367"/>
                    </a:lnTo>
                    <a:lnTo>
                      <a:pt x="643141" y="20212"/>
                    </a:lnTo>
                    <a:lnTo>
                      <a:pt x="597589" y="9124"/>
                    </a:lnTo>
                    <a:lnTo>
                      <a:pt x="550524" y="2316"/>
                    </a:lnTo>
                    <a:lnTo>
                      <a:pt x="502158" y="0"/>
                    </a:lnTo>
                    <a:close/>
                  </a:path>
                </a:pathLst>
              </a:custGeom>
              <a:solidFill>
                <a:srgbClr val="44536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39" name="object 24"/>
              <p:cNvGrpSpPr/>
              <p:nvPr/>
            </p:nvGrpSpPr>
            <p:grpSpPr>
              <a:xfrm>
                <a:off x="8738391" y="1992011"/>
                <a:ext cx="1394509" cy="1852284"/>
                <a:chOff x="10259568" y="1853183"/>
                <a:chExt cx="1114425" cy="1432560"/>
              </a:xfrm>
            </p:grpSpPr>
            <p:sp>
              <p:nvSpPr>
                <p:cNvPr id="73" name="object 25"/>
                <p:cNvSpPr/>
                <p:nvPr/>
              </p:nvSpPr>
              <p:spPr>
                <a:xfrm>
                  <a:off x="10695432" y="1912619"/>
                  <a:ext cx="666115" cy="1315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6115" h="1315720">
                      <a:moveTo>
                        <a:pt x="0" y="0"/>
                      </a:moveTo>
                      <a:lnTo>
                        <a:pt x="47438" y="1641"/>
                      </a:lnTo>
                      <a:lnTo>
                        <a:pt x="93995" y="6492"/>
                      </a:lnTo>
                      <a:lnTo>
                        <a:pt x="139558" y="14445"/>
                      </a:lnTo>
                      <a:lnTo>
                        <a:pt x="184012" y="25392"/>
                      </a:lnTo>
                      <a:lnTo>
                        <a:pt x="227242" y="39222"/>
                      </a:lnTo>
                      <a:lnTo>
                        <a:pt x="269135" y="55828"/>
                      </a:lnTo>
                      <a:lnTo>
                        <a:pt x="309577" y="75102"/>
                      </a:lnTo>
                      <a:lnTo>
                        <a:pt x="348452" y="96934"/>
                      </a:lnTo>
                      <a:lnTo>
                        <a:pt x="385647" y="121216"/>
                      </a:lnTo>
                      <a:lnTo>
                        <a:pt x="421048" y="147840"/>
                      </a:lnTo>
                      <a:lnTo>
                        <a:pt x="454540" y="176697"/>
                      </a:lnTo>
                      <a:lnTo>
                        <a:pt x="486009" y="207677"/>
                      </a:lnTo>
                      <a:lnTo>
                        <a:pt x="515341" y="240674"/>
                      </a:lnTo>
                      <a:lnTo>
                        <a:pt x="542422" y="275577"/>
                      </a:lnTo>
                      <a:lnTo>
                        <a:pt x="567137" y="312279"/>
                      </a:lnTo>
                      <a:lnTo>
                        <a:pt x="589372" y="350671"/>
                      </a:lnTo>
                      <a:lnTo>
                        <a:pt x="609013" y="390643"/>
                      </a:lnTo>
                      <a:lnTo>
                        <a:pt x="625946" y="432089"/>
                      </a:lnTo>
                      <a:lnTo>
                        <a:pt x="640056" y="474899"/>
                      </a:lnTo>
                      <a:lnTo>
                        <a:pt x="651230" y="518964"/>
                      </a:lnTo>
                      <a:lnTo>
                        <a:pt x="659352" y="564176"/>
                      </a:lnTo>
                      <a:lnTo>
                        <a:pt x="664310" y="610426"/>
                      </a:lnTo>
                      <a:lnTo>
                        <a:pt x="665988" y="657605"/>
                      </a:lnTo>
                      <a:lnTo>
                        <a:pt x="664310" y="704437"/>
                      </a:lnTo>
                      <a:lnTo>
                        <a:pt x="659352" y="750400"/>
                      </a:lnTo>
                      <a:lnTo>
                        <a:pt x="651230" y="795383"/>
                      </a:lnTo>
                      <a:lnTo>
                        <a:pt x="640056" y="839272"/>
                      </a:lnTo>
                      <a:lnTo>
                        <a:pt x="625946" y="881955"/>
                      </a:lnTo>
                      <a:lnTo>
                        <a:pt x="609013" y="923319"/>
                      </a:lnTo>
                      <a:lnTo>
                        <a:pt x="589372" y="963250"/>
                      </a:lnTo>
                      <a:lnTo>
                        <a:pt x="567137" y="1001636"/>
                      </a:lnTo>
                      <a:lnTo>
                        <a:pt x="542422" y="1038363"/>
                      </a:lnTo>
                      <a:lnTo>
                        <a:pt x="515341" y="1073320"/>
                      </a:lnTo>
                      <a:lnTo>
                        <a:pt x="486009" y="1106393"/>
                      </a:lnTo>
                      <a:lnTo>
                        <a:pt x="454540" y="1137469"/>
                      </a:lnTo>
                      <a:lnTo>
                        <a:pt x="421048" y="1166435"/>
                      </a:lnTo>
                      <a:lnTo>
                        <a:pt x="385647" y="1193178"/>
                      </a:lnTo>
                      <a:lnTo>
                        <a:pt x="348452" y="1217585"/>
                      </a:lnTo>
                      <a:lnTo>
                        <a:pt x="309577" y="1239544"/>
                      </a:lnTo>
                      <a:lnTo>
                        <a:pt x="269135" y="1258942"/>
                      </a:lnTo>
                      <a:lnTo>
                        <a:pt x="227242" y="1275665"/>
                      </a:lnTo>
                      <a:lnTo>
                        <a:pt x="184012" y="1289600"/>
                      </a:lnTo>
                      <a:lnTo>
                        <a:pt x="139558" y="1300636"/>
                      </a:lnTo>
                      <a:lnTo>
                        <a:pt x="93995" y="1308658"/>
                      </a:lnTo>
                      <a:lnTo>
                        <a:pt x="47438" y="1313554"/>
                      </a:lnTo>
                      <a:lnTo>
                        <a:pt x="0" y="1315212"/>
                      </a:lnTo>
                    </a:path>
                  </a:pathLst>
                </a:custGeom>
                <a:ln w="24384">
                  <a:solidFill>
                    <a:srgbClr val="7E7E7E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74" name="object 26"/>
                <p:cNvPicPr/>
                <p:nvPr/>
              </p:nvPicPr>
              <p:blipFill>
                <a:blip r:embed="rId6" cstate="print"/>
                <a:stretch>
                  <a:fillRect/>
                </a:stretch>
              </p:blipFill>
              <p:spPr>
                <a:xfrm>
                  <a:off x="10635996" y="1853183"/>
                  <a:ext cx="118872" cy="117348"/>
                </a:xfrm>
                <a:prstGeom prst="rect">
                  <a:avLst/>
                </a:prstGeom>
              </p:spPr>
            </p:pic>
            <p:pic>
              <p:nvPicPr>
                <p:cNvPr id="75" name="object 27"/>
                <p:cNvPicPr/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10635996" y="3169919"/>
                  <a:ext cx="118872" cy="115824"/>
                </a:xfrm>
                <a:prstGeom prst="rect">
                  <a:avLst/>
                </a:prstGeom>
              </p:spPr>
            </p:pic>
            <p:sp>
              <p:nvSpPr>
                <p:cNvPr id="76" name="object 28"/>
                <p:cNvSpPr/>
                <p:nvPr/>
              </p:nvSpPr>
              <p:spPr>
                <a:xfrm>
                  <a:off x="10259568" y="2081783"/>
                  <a:ext cx="989330" cy="974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9329" h="974089">
                      <a:moveTo>
                        <a:pt x="494537" y="0"/>
                      </a:moveTo>
                      <a:lnTo>
                        <a:pt x="446902" y="2229"/>
                      </a:lnTo>
                      <a:lnTo>
                        <a:pt x="400550" y="8781"/>
                      </a:lnTo>
                      <a:lnTo>
                        <a:pt x="355687" y="19453"/>
                      </a:lnTo>
                      <a:lnTo>
                        <a:pt x="312521" y="34038"/>
                      </a:lnTo>
                      <a:lnTo>
                        <a:pt x="271260" y="52334"/>
                      </a:lnTo>
                      <a:lnTo>
                        <a:pt x="232109" y="74135"/>
                      </a:lnTo>
                      <a:lnTo>
                        <a:pt x="195277" y="99238"/>
                      </a:lnTo>
                      <a:lnTo>
                        <a:pt x="160969" y="127439"/>
                      </a:lnTo>
                      <a:lnTo>
                        <a:pt x="129394" y="158532"/>
                      </a:lnTo>
                      <a:lnTo>
                        <a:pt x="100758" y="192314"/>
                      </a:lnTo>
                      <a:lnTo>
                        <a:pt x="75269" y="228581"/>
                      </a:lnTo>
                      <a:lnTo>
                        <a:pt x="53132" y="267128"/>
                      </a:lnTo>
                      <a:lnTo>
                        <a:pt x="34557" y="307751"/>
                      </a:lnTo>
                      <a:lnTo>
                        <a:pt x="19749" y="350246"/>
                      </a:lnTo>
                      <a:lnTo>
                        <a:pt x="8915" y="394408"/>
                      </a:lnTo>
                      <a:lnTo>
                        <a:pt x="2263" y="440033"/>
                      </a:lnTo>
                      <a:lnTo>
                        <a:pt x="0" y="486917"/>
                      </a:lnTo>
                      <a:lnTo>
                        <a:pt x="2263" y="533802"/>
                      </a:lnTo>
                      <a:lnTo>
                        <a:pt x="8915" y="579427"/>
                      </a:lnTo>
                      <a:lnTo>
                        <a:pt x="19749" y="623589"/>
                      </a:lnTo>
                      <a:lnTo>
                        <a:pt x="34557" y="666084"/>
                      </a:lnTo>
                      <a:lnTo>
                        <a:pt x="53132" y="706707"/>
                      </a:lnTo>
                      <a:lnTo>
                        <a:pt x="75269" y="745254"/>
                      </a:lnTo>
                      <a:lnTo>
                        <a:pt x="100758" y="781521"/>
                      </a:lnTo>
                      <a:lnTo>
                        <a:pt x="129394" y="815303"/>
                      </a:lnTo>
                      <a:lnTo>
                        <a:pt x="160969" y="846396"/>
                      </a:lnTo>
                      <a:lnTo>
                        <a:pt x="195277" y="874597"/>
                      </a:lnTo>
                      <a:lnTo>
                        <a:pt x="232109" y="899700"/>
                      </a:lnTo>
                      <a:lnTo>
                        <a:pt x="271260" y="921501"/>
                      </a:lnTo>
                      <a:lnTo>
                        <a:pt x="312521" y="939797"/>
                      </a:lnTo>
                      <a:lnTo>
                        <a:pt x="355687" y="954382"/>
                      </a:lnTo>
                      <a:lnTo>
                        <a:pt x="400550" y="965054"/>
                      </a:lnTo>
                      <a:lnTo>
                        <a:pt x="446902" y="971606"/>
                      </a:lnTo>
                      <a:lnTo>
                        <a:pt x="494537" y="973836"/>
                      </a:lnTo>
                      <a:lnTo>
                        <a:pt x="542173" y="971606"/>
                      </a:lnTo>
                      <a:lnTo>
                        <a:pt x="588525" y="965054"/>
                      </a:lnTo>
                      <a:lnTo>
                        <a:pt x="633388" y="954382"/>
                      </a:lnTo>
                      <a:lnTo>
                        <a:pt x="676554" y="939797"/>
                      </a:lnTo>
                      <a:lnTo>
                        <a:pt x="717815" y="921501"/>
                      </a:lnTo>
                      <a:lnTo>
                        <a:pt x="756966" y="899700"/>
                      </a:lnTo>
                      <a:lnTo>
                        <a:pt x="793798" y="874597"/>
                      </a:lnTo>
                      <a:lnTo>
                        <a:pt x="828106" y="846396"/>
                      </a:lnTo>
                      <a:lnTo>
                        <a:pt x="859681" y="815303"/>
                      </a:lnTo>
                      <a:lnTo>
                        <a:pt x="888317" y="781521"/>
                      </a:lnTo>
                      <a:lnTo>
                        <a:pt x="913806" y="745254"/>
                      </a:lnTo>
                      <a:lnTo>
                        <a:pt x="935943" y="706707"/>
                      </a:lnTo>
                      <a:lnTo>
                        <a:pt x="954518" y="666084"/>
                      </a:lnTo>
                      <a:lnTo>
                        <a:pt x="969326" y="623589"/>
                      </a:lnTo>
                      <a:lnTo>
                        <a:pt x="980160" y="579427"/>
                      </a:lnTo>
                      <a:lnTo>
                        <a:pt x="986812" y="533802"/>
                      </a:lnTo>
                      <a:lnTo>
                        <a:pt x="989076" y="486917"/>
                      </a:lnTo>
                      <a:lnTo>
                        <a:pt x="986812" y="440033"/>
                      </a:lnTo>
                      <a:lnTo>
                        <a:pt x="980160" y="394408"/>
                      </a:lnTo>
                      <a:lnTo>
                        <a:pt x="969326" y="350246"/>
                      </a:lnTo>
                      <a:lnTo>
                        <a:pt x="954518" y="307751"/>
                      </a:lnTo>
                      <a:lnTo>
                        <a:pt x="935943" y="267128"/>
                      </a:lnTo>
                      <a:lnTo>
                        <a:pt x="913806" y="228581"/>
                      </a:lnTo>
                      <a:lnTo>
                        <a:pt x="888317" y="192314"/>
                      </a:lnTo>
                      <a:lnTo>
                        <a:pt x="859681" y="158532"/>
                      </a:lnTo>
                      <a:lnTo>
                        <a:pt x="828106" y="127439"/>
                      </a:lnTo>
                      <a:lnTo>
                        <a:pt x="793798" y="99238"/>
                      </a:lnTo>
                      <a:lnTo>
                        <a:pt x="756966" y="74135"/>
                      </a:lnTo>
                      <a:lnTo>
                        <a:pt x="717815" y="52334"/>
                      </a:lnTo>
                      <a:lnTo>
                        <a:pt x="676554" y="34038"/>
                      </a:lnTo>
                      <a:lnTo>
                        <a:pt x="633388" y="19453"/>
                      </a:lnTo>
                      <a:lnTo>
                        <a:pt x="588525" y="8781"/>
                      </a:lnTo>
                      <a:lnTo>
                        <a:pt x="542173" y="2229"/>
                      </a:lnTo>
                      <a:lnTo>
                        <a:pt x="494537" y="0"/>
                      </a:lnTo>
                      <a:close/>
                    </a:path>
                  </a:pathLst>
                </a:custGeom>
                <a:solidFill>
                  <a:srgbClr val="385622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40" name="object 29"/>
              <p:cNvSpPr txBox="1"/>
              <p:nvPr/>
            </p:nvSpPr>
            <p:spPr>
              <a:xfrm>
                <a:off x="1125213" y="1681430"/>
                <a:ext cx="1097332" cy="259686"/>
              </a:xfrm>
              <a:prstGeom prst="rect">
                <a:avLst/>
              </a:prstGeom>
            </p:spPr>
            <p:txBody>
              <a:bodyPr vert="horz" wrap="square" lIns="0" tIns="13335" rIns="0" bIns="0" rtlCol="0">
                <a:spAutoFit/>
              </a:bodyPr>
              <a:lstStyle/>
              <a:p>
                <a:pPr marR="38100" algn="ctr">
                  <a:lnSpc>
                    <a:spcPct val="100000"/>
                  </a:lnSpc>
                  <a:spcBef>
                    <a:spcPts val="105"/>
                  </a:spcBef>
                </a:pPr>
                <a:r>
                  <a:rPr lang="ru-RU" sz="1600" b="1" dirty="0" smtClean="0">
                    <a:solidFill>
                      <a:srgbClr val="278C7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ИДЕЯ</a:t>
                </a:r>
                <a:endParaRPr sz="1600" dirty="0">
                  <a:solidFill>
                    <a:srgbClr val="278C7A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41" name="object 30"/>
              <p:cNvGrpSpPr/>
              <p:nvPr/>
            </p:nvGrpSpPr>
            <p:grpSpPr>
              <a:xfrm>
                <a:off x="1640459" y="1992011"/>
                <a:ext cx="923316" cy="1852284"/>
                <a:chOff x="4587240" y="1853183"/>
                <a:chExt cx="737870" cy="1432560"/>
              </a:xfrm>
            </p:grpSpPr>
            <p:sp>
              <p:nvSpPr>
                <p:cNvPr id="70" name="object 31"/>
                <p:cNvSpPr/>
                <p:nvPr/>
              </p:nvSpPr>
              <p:spPr>
                <a:xfrm>
                  <a:off x="4645152" y="1912619"/>
                  <a:ext cx="668020" cy="1315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8020" h="1315720">
                      <a:moveTo>
                        <a:pt x="0" y="0"/>
                      </a:moveTo>
                      <a:lnTo>
                        <a:pt x="47537" y="1641"/>
                      </a:lnTo>
                      <a:lnTo>
                        <a:pt x="94194" y="6492"/>
                      </a:lnTo>
                      <a:lnTo>
                        <a:pt x="139855" y="14445"/>
                      </a:lnTo>
                      <a:lnTo>
                        <a:pt x="184405" y="25392"/>
                      </a:lnTo>
                      <a:lnTo>
                        <a:pt x="227731" y="39222"/>
                      </a:lnTo>
                      <a:lnTo>
                        <a:pt x="269718" y="55828"/>
                      </a:lnTo>
                      <a:lnTo>
                        <a:pt x="310251" y="75102"/>
                      </a:lnTo>
                      <a:lnTo>
                        <a:pt x="349215" y="96934"/>
                      </a:lnTo>
                      <a:lnTo>
                        <a:pt x="386496" y="121216"/>
                      </a:lnTo>
                      <a:lnTo>
                        <a:pt x="421979" y="147840"/>
                      </a:lnTo>
                      <a:lnTo>
                        <a:pt x="455550" y="176697"/>
                      </a:lnTo>
                      <a:lnTo>
                        <a:pt x="487094" y="207677"/>
                      </a:lnTo>
                      <a:lnTo>
                        <a:pt x="516496" y="240674"/>
                      </a:lnTo>
                      <a:lnTo>
                        <a:pt x="543641" y="275577"/>
                      </a:lnTo>
                      <a:lnTo>
                        <a:pt x="568416" y="312279"/>
                      </a:lnTo>
                      <a:lnTo>
                        <a:pt x="590706" y="350671"/>
                      </a:lnTo>
                      <a:lnTo>
                        <a:pt x="610395" y="390643"/>
                      </a:lnTo>
                      <a:lnTo>
                        <a:pt x="627370" y="432089"/>
                      </a:lnTo>
                      <a:lnTo>
                        <a:pt x="641515" y="474899"/>
                      </a:lnTo>
                      <a:lnTo>
                        <a:pt x="652717" y="518964"/>
                      </a:lnTo>
                      <a:lnTo>
                        <a:pt x="660860" y="564176"/>
                      </a:lnTo>
                      <a:lnTo>
                        <a:pt x="665829" y="610426"/>
                      </a:lnTo>
                      <a:lnTo>
                        <a:pt x="667512" y="657605"/>
                      </a:lnTo>
                      <a:lnTo>
                        <a:pt x="665829" y="704437"/>
                      </a:lnTo>
                      <a:lnTo>
                        <a:pt x="660860" y="750400"/>
                      </a:lnTo>
                      <a:lnTo>
                        <a:pt x="652717" y="795383"/>
                      </a:lnTo>
                      <a:lnTo>
                        <a:pt x="641515" y="839272"/>
                      </a:lnTo>
                      <a:lnTo>
                        <a:pt x="627370" y="881955"/>
                      </a:lnTo>
                      <a:lnTo>
                        <a:pt x="610395" y="923319"/>
                      </a:lnTo>
                      <a:lnTo>
                        <a:pt x="590706" y="963250"/>
                      </a:lnTo>
                      <a:lnTo>
                        <a:pt x="568416" y="1001636"/>
                      </a:lnTo>
                      <a:lnTo>
                        <a:pt x="543641" y="1038363"/>
                      </a:lnTo>
                      <a:lnTo>
                        <a:pt x="516496" y="1073320"/>
                      </a:lnTo>
                      <a:lnTo>
                        <a:pt x="487094" y="1106393"/>
                      </a:lnTo>
                      <a:lnTo>
                        <a:pt x="455550" y="1137469"/>
                      </a:lnTo>
                      <a:lnTo>
                        <a:pt x="421979" y="1166435"/>
                      </a:lnTo>
                      <a:lnTo>
                        <a:pt x="386496" y="1193178"/>
                      </a:lnTo>
                      <a:lnTo>
                        <a:pt x="349215" y="1217585"/>
                      </a:lnTo>
                      <a:lnTo>
                        <a:pt x="310251" y="1239544"/>
                      </a:lnTo>
                      <a:lnTo>
                        <a:pt x="269718" y="1258942"/>
                      </a:lnTo>
                      <a:lnTo>
                        <a:pt x="227731" y="1275665"/>
                      </a:lnTo>
                      <a:lnTo>
                        <a:pt x="184405" y="1289600"/>
                      </a:lnTo>
                      <a:lnTo>
                        <a:pt x="139855" y="1300636"/>
                      </a:lnTo>
                      <a:lnTo>
                        <a:pt x="94194" y="1308658"/>
                      </a:lnTo>
                      <a:lnTo>
                        <a:pt x="47537" y="1313554"/>
                      </a:lnTo>
                      <a:lnTo>
                        <a:pt x="0" y="1315212"/>
                      </a:lnTo>
                    </a:path>
                  </a:pathLst>
                </a:custGeom>
                <a:ln w="24383">
                  <a:solidFill>
                    <a:srgbClr val="7E7E7E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71" name="object 32"/>
                <p:cNvPicPr/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4587240" y="1853183"/>
                  <a:ext cx="117348" cy="117348"/>
                </a:xfrm>
                <a:prstGeom prst="rect">
                  <a:avLst/>
                </a:prstGeom>
              </p:spPr>
            </p:pic>
            <p:pic>
              <p:nvPicPr>
                <p:cNvPr id="72" name="object 33"/>
                <p:cNvPicPr/>
                <p:nvPr/>
              </p:nvPicPr>
              <p:blipFill>
                <a:blip r:embed="rId9" cstate="print"/>
                <a:stretch>
                  <a:fillRect/>
                </a:stretch>
              </p:blipFill>
              <p:spPr>
                <a:xfrm>
                  <a:off x="4587240" y="3169919"/>
                  <a:ext cx="117348" cy="115824"/>
                </a:xfrm>
                <a:prstGeom prst="rect">
                  <a:avLst/>
                </a:prstGeom>
              </p:spPr>
            </p:pic>
          </p:grpSp>
          <p:grpSp>
            <p:nvGrpSpPr>
              <p:cNvPr id="42" name="object 34"/>
              <p:cNvGrpSpPr/>
              <p:nvPr/>
            </p:nvGrpSpPr>
            <p:grpSpPr>
              <a:xfrm>
                <a:off x="3648551" y="1992011"/>
                <a:ext cx="1440595" cy="1852284"/>
                <a:chOff x="6192011" y="1853183"/>
                <a:chExt cx="1151255" cy="1432560"/>
              </a:xfrm>
            </p:grpSpPr>
            <p:sp>
              <p:nvSpPr>
                <p:cNvPr id="66" name="object 35"/>
                <p:cNvSpPr/>
                <p:nvPr/>
              </p:nvSpPr>
              <p:spPr>
                <a:xfrm>
                  <a:off x="6662927" y="1912619"/>
                  <a:ext cx="668020" cy="1315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8020" h="1315720">
                      <a:moveTo>
                        <a:pt x="0" y="0"/>
                      </a:moveTo>
                      <a:lnTo>
                        <a:pt x="47537" y="1641"/>
                      </a:lnTo>
                      <a:lnTo>
                        <a:pt x="94194" y="6492"/>
                      </a:lnTo>
                      <a:lnTo>
                        <a:pt x="139855" y="14445"/>
                      </a:lnTo>
                      <a:lnTo>
                        <a:pt x="184405" y="25392"/>
                      </a:lnTo>
                      <a:lnTo>
                        <a:pt x="227731" y="39222"/>
                      </a:lnTo>
                      <a:lnTo>
                        <a:pt x="269718" y="55828"/>
                      </a:lnTo>
                      <a:lnTo>
                        <a:pt x="310251" y="75102"/>
                      </a:lnTo>
                      <a:lnTo>
                        <a:pt x="349215" y="96934"/>
                      </a:lnTo>
                      <a:lnTo>
                        <a:pt x="386496" y="121216"/>
                      </a:lnTo>
                      <a:lnTo>
                        <a:pt x="421979" y="147840"/>
                      </a:lnTo>
                      <a:lnTo>
                        <a:pt x="455550" y="176697"/>
                      </a:lnTo>
                      <a:lnTo>
                        <a:pt x="487094" y="207677"/>
                      </a:lnTo>
                      <a:lnTo>
                        <a:pt x="516496" y="240674"/>
                      </a:lnTo>
                      <a:lnTo>
                        <a:pt x="543641" y="275577"/>
                      </a:lnTo>
                      <a:lnTo>
                        <a:pt x="568416" y="312279"/>
                      </a:lnTo>
                      <a:lnTo>
                        <a:pt x="590706" y="350671"/>
                      </a:lnTo>
                      <a:lnTo>
                        <a:pt x="610395" y="390643"/>
                      </a:lnTo>
                      <a:lnTo>
                        <a:pt x="627370" y="432089"/>
                      </a:lnTo>
                      <a:lnTo>
                        <a:pt x="641515" y="474899"/>
                      </a:lnTo>
                      <a:lnTo>
                        <a:pt x="652717" y="518964"/>
                      </a:lnTo>
                      <a:lnTo>
                        <a:pt x="660860" y="564176"/>
                      </a:lnTo>
                      <a:lnTo>
                        <a:pt x="665829" y="610426"/>
                      </a:lnTo>
                      <a:lnTo>
                        <a:pt x="667512" y="657605"/>
                      </a:lnTo>
                      <a:lnTo>
                        <a:pt x="665829" y="704437"/>
                      </a:lnTo>
                      <a:lnTo>
                        <a:pt x="660860" y="750400"/>
                      </a:lnTo>
                      <a:lnTo>
                        <a:pt x="652717" y="795383"/>
                      </a:lnTo>
                      <a:lnTo>
                        <a:pt x="641515" y="839272"/>
                      </a:lnTo>
                      <a:lnTo>
                        <a:pt x="627370" y="881955"/>
                      </a:lnTo>
                      <a:lnTo>
                        <a:pt x="610395" y="923319"/>
                      </a:lnTo>
                      <a:lnTo>
                        <a:pt x="590706" y="963250"/>
                      </a:lnTo>
                      <a:lnTo>
                        <a:pt x="568416" y="1001636"/>
                      </a:lnTo>
                      <a:lnTo>
                        <a:pt x="543641" y="1038363"/>
                      </a:lnTo>
                      <a:lnTo>
                        <a:pt x="516496" y="1073320"/>
                      </a:lnTo>
                      <a:lnTo>
                        <a:pt x="487094" y="1106393"/>
                      </a:lnTo>
                      <a:lnTo>
                        <a:pt x="455550" y="1137469"/>
                      </a:lnTo>
                      <a:lnTo>
                        <a:pt x="421979" y="1166435"/>
                      </a:lnTo>
                      <a:lnTo>
                        <a:pt x="386496" y="1193178"/>
                      </a:lnTo>
                      <a:lnTo>
                        <a:pt x="349215" y="1217585"/>
                      </a:lnTo>
                      <a:lnTo>
                        <a:pt x="310251" y="1239544"/>
                      </a:lnTo>
                      <a:lnTo>
                        <a:pt x="269718" y="1258942"/>
                      </a:lnTo>
                      <a:lnTo>
                        <a:pt x="227731" y="1275665"/>
                      </a:lnTo>
                      <a:lnTo>
                        <a:pt x="184405" y="1289600"/>
                      </a:lnTo>
                      <a:lnTo>
                        <a:pt x="139855" y="1300636"/>
                      </a:lnTo>
                      <a:lnTo>
                        <a:pt x="94194" y="1308658"/>
                      </a:lnTo>
                      <a:lnTo>
                        <a:pt x="47537" y="1313554"/>
                      </a:lnTo>
                      <a:lnTo>
                        <a:pt x="0" y="1315212"/>
                      </a:lnTo>
                    </a:path>
                  </a:pathLst>
                </a:custGeom>
                <a:ln w="24384">
                  <a:solidFill>
                    <a:srgbClr val="7E7E7E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67" name="object 36"/>
                <p:cNvPicPr/>
                <p:nvPr/>
              </p:nvPicPr>
              <p:blipFill>
                <a:blip r:embed="rId10" cstate="print"/>
                <a:stretch>
                  <a:fillRect/>
                </a:stretch>
              </p:blipFill>
              <p:spPr>
                <a:xfrm>
                  <a:off x="6600443" y="1853183"/>
                  <a:ext cx="120396" cy="117348"/>
                </a:xfrm>
                <a:prstGeom prst="rect">
                  <a:avLst/>
                </a:prstGeom>
              </p:spPr>
            </p:pic>
            <p:pic>
              <p:nvPicPr>
                <p:cNvPr id="68" name="object 37"/>
                <p:cNvPicPr/>
                <p:nvPr/>
              </p:nvPicPr>
              <p:blipFill>
                <a:blip r:embed="rId11" cstate="print"/>
                <a:stretch>
                  <a:fillRect/>
                </a:stretch>
              </p:blipFill>
              <p:spPr>
                <a:xfrm>
                  <a:off x="6600443" y="3169919"/>
                  <a:ext cx="120396" cy="115824"/>
                </a:xfrm>
                <a:prstGeom prst="rect">
                  <a:avLst/>
                </a:prstGeom>
              </p:spPr>
            </p:pic>
            <p:sp>
              <p:nvSpPr>
                <p:cNvPr id="69" name="object 38"/>
                <p:cNvSpPr/>
                <p:nvPr/>
              </p:nvSpPr>
              <p:spPr>
                <a:xfrm>
                  <a:off x="6192011" y="2081783"/>
                  <a:ext cx="989330" cy="974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9329" h="974089">
                      <a:moveTo>
                        <a:pt x="494538" y="0"/>
                      </a:moveTo>
                      <a:lnTo>
                        <a:pt x="446902" y="2229"/>
                      </a:lnTo>
                      <a:lnTo>
                        <a:pt x="400550" y="8781"/>
                      </a:lnTo>
                      <a:lnTo>
                        <a:pt x="355687" y="19453"/>
                      </a:lnTo>
                      <a:lnTo>
                        <a:pt x="312521" y="34038"/>
                      </a:lnTo>
                      <a:lnTo>
                        <a:pt x="271260" y="52334"/>
                      </a:lnTo>
                      <a:lnTo>
                        <a:pt x="232109" y="74135"/>
                      </a:lnTo>
                      <a:lnTo>
                        <a:pt x="195277" y="99238"/>
                      </a:lnTo>
                      <a:lnTo>
                        <a:pt x="160969" y="127439"/>
                      </a:lnTo>
                      <a:lnTo>
                        <a:pt x="129394" y="158532"/>
                      </a:lnTo>
                      <a:lnTo>
                        <a:pt x="100758" y="192314"/>
                      </a:lnTo>
                      <a:lnTo>
                        <a:pt x="75269" y="228581"/>
                      </a:lnTo>
                      <a:lnTo>
                        <a:pt x="53132" y="267128"/>
                      </a:lnTo>
                      <a:lnTo>
                        <a:pt x="34557" y="307751"/>
                      </a:lnTo>
                      <a:lnTo>
                        <a:pt x="19749" y="350246"/>
                      </a:lnTo>
                      <a:lnTo>
                        <a:pt x="8915" y="394408"/>
                      </a:lnTo>
                      <a:lnTo>
                        <a:pt x="2263" y="440033"/>
                      </a:lnTo>
                      <a:lnTo>
                        <a:pt x="0" y="486917"/>
                      </a:lnTo>
                      <a:lnTo>
                        <a:pt x="2263" y="533802"/>
                      </a:lnTo>
                      <a:lnTo>
                        <a:pt x="8915" y="579427"/>
                      </a:lnTo>
                      <a:lnTo>
                        <a:pt x="19749" y="623589"/>
                      </a:lnTo>
                      <a:lnTo>
                        <a:pt x="34557" y="666084"/>
                      </a:lnTo>
                      <a:lnTo>
                        <a:pt x="53132" y="706707"/>
                      </a:lnTo>
                      <a:lnTo>
                        <a:pt x="75269" y="745254"/>
                      </a:lnTo>
                      <a:lnTo>
                        <a:pt x="100758" y="781521"/>
                      </a:lnTo>
                      <a:lnTo>
                        <a:pt x="129394" y="815303"/>
                      </a:lnTo>
                      <a:lnTo>
                        <a:pt x="160969" y="846396"/>
                      </a:lnTo>
                      <a:lnTo>
                        <a:pt x="195277" y="874597"/>
                      </a:lnTo>
                      <a:lnTo>
                        <a:pt x="232109" y="899700"/>
                      </a:lnTo>
                      <a:lnTo>
                        <a:pt x="271260" y="921501"/>
                      </a:lnTo>
                      <a:lnTo>
                        <a:pt x="312521" y="939797"/>
                      </a:lnTo>
                      <a:lnTo>
                        <a:pt x="355687" y="954382"/>
                      </a:lnTo>
                      <a:lnTo>
                        <a:pt x="400550" y="965054"/>
                      </a:lnTo>
                      <a:lnTo>
                        <a:pt x="446902" y="971606"/>
                      </a:lnTo>
                      <a:lnTo>
                        <a:pt x="494538" y="973836"/>
                      </a:lnTo>
                      <a:lnTo>
                        <a:pt x="542173" y="971606"/>
                      </a:lnTo>
                      <a:lnTo>
                        <a:pt x="588525" y="965054"/>
                      </a:lnTo>
                      <a:lnTo>
                        <a:pt x="633388" y="954382"/>
                      </a:lnTo>
                      <a:lnTo>
                        <a:pt x="676554" y="939797"/>
                      </a:lnTo>
                      <a:lnTo>
                        <a:pt x="717815" y="921501"/>
                      </a:lnTo>
                      <a:lnTo>
                        <a:pt x="756966" y="899700"/>
                      </a:lnTo>
                      <a:lnTo>
                        <a:pt x="793798" y="874597"/>
                      </a:lnTo>
                      <a:lnTo>
                        <a:pt x="828106" y="846396"/>
                      </a:lnTo>
                      <a:lnTo>
                        <a:pt x="859681" y="815303"/>
                      </a:lnTo>
                      <a:lnTo>
                        <a:pt x="888317" y="781521"/>
                      </a:lnTo>
                      <a:lnTo>
                        <a:pt x="913806" y="745254"/>
                      </a:lnTo>
                      <a:lnTo>
                        <a:pt x="935943" y="706707"/>
                      </a:lnTo>
                      <a:lnTo>
                        <a:pt x="954518" y="666084"/>
                      </a:lnTo>
                      <a:lnTo>
                        <a:pt x="969326" y="623589"/>
                      </a:lnTo>
                      <a:lnTo>
                        <a:pt x="980160" y="579427"/>
                      </a:lnTo>
                      <a:lnTo>
                        <a:pt x="986812" y="533802"/>
                      </a:lnTo>
                      <a:lnTo>
                        <a:pt x="989076" y="486917"/>
                      </a:lnTo>
                      <a:lnTo>
                        <a:pt x="986812" y="440033"/>
                      </a:lnTo>
                      <a:lnTo>
                        <a:pt x="980160" y="394408"/>
                      </a:lnTo>
                      <a:lnTo>
                        <a:pt x="969326" y="350246"/>
                      </a:lnTo>
                      <a:lnTo>
                        <a:pt x="954518" y="307751"/>
                      </a:lnTo>
                      <a:lnTo>
                        <a:pt x="935943" y="267128"/>
                      </a:lnTo>
                      <a:lnTo>
                        <a:pt x="913806" y="228581"/>
                      </a:lnTo>
                      <a:lnTo>
                        <a:pt x="888317" y="192314"/>
                      </a:lnTo>
                      <a:lnTo>
                        <a:pt x="859681" y="158532"/>
                      </a:lnTo>
                      <a:lnTo>
                        <a:pt x="828106" y="127439"/>
                      </a:lnTo>
                      <a:lnTo>
                        <a:pt x="793798" y="99238"/>
                      </a:lnTo>
                      <a:lnTo>
                        <a:pt x="756966" y="74135"/>
                      </a:lnTo>
                      <a:lnTo>
                        <a:pt x="717815" y="52334"/>
                      </a:lnTo>
                      <a:lnTo>
                        <a:pt x="676554" y="34038"/>
                      </a:lnTo>
                      <a:lnTo>
                        <a:pt x="633388" y="19453"/>
                      </a:lnTo>
                      <a:lnTo>
                        <a:pt x="588525" y="8781"/>
                      </a:lnTo>
                      <a:lnTo>
                        <a:pt x="542173" y="2229"/>
                      </a:lnTo>
                      <a:lnTo>
                        <a:pt x="494538" y="0"/>
                      </a:lnTo>
                      <a:close/>
                    </a:path>
                  </a:pathLst>
                </a:custGeom>
                <a:solidFill>
                  <a:srgbClr val="A4A4A4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43" name="object 39"/>
              <p:cNvGrpSpPr/>
              <p:nvPr/>
            </p:nvGrpSpPr>
            <p:grpSpPr>
              <a:xfrm>
                <a:off x="6209680" y="1992011"/>
                <a:ext cx="1398482" cy="1852284"/>
                <a:chOff x="8238743" y="1853183"/>
                <a:chExt cx="1117600" cy="1432560"/>
              </a:xfrm>
            </p:grpSpPr>
            <p:sp>
              <p:nvSpPr>
                <p:cNvPr id="62" name="object 40"/>
                <p:cNvSpPr/>
                <p:nvPr/>
              </p:nvSpPr>
              <p:spPr>
                <a:xfrm>
                  <a:off x="8676131" y="1912619"/>
                  <a:ext cx="668020" cy="1315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8020" h="1315720">
                      <a:moveTo>
                        <a:pt x="0" y="0"/>
                      </a:moveTo>
                      <a:lnTo>
                        <a:pt x="47886" y="1641"/>
                      </a:lnTo>
                      <a:lnTo>
                        <a:pt x="94829" y="6492"/>
                      </a:lnTo>
                      <a:lnTo>
                        <a:pt x="140719" y="14445"/>
                      </a:lnTo>
                      <a:lnTo>
                        <a:pt x="185445" y="25392"/>
                      </a:lnTo>
                      <a:lnTo>
                        <a:pt x="228898" y="39222"/>
                      </a:lnTo>
                      <a:lnTo>
                        <a:pt x="270967" y="55828"/>
                      </a:lnTo>
                      <a:lnTo>
                        <a:pt x="311542" y="75102"/>
                      </a:lnTo>
                      <a:lnTo>
                        <a:pt x="350511" y="96934"/>
                      </a:lnTo>
                      <a:lnTo>
                        <a:pt x="387767" y="121216"/>
                      </a:lnTo>
                      <a:lnTo>
                        <a:pt x="423196" y="147840"/>
                      </a:lnTo>
                      <a:lnTo>
                        <a:pt x="456691" y="176697"/>
                      </a:lnTo>
                      <a:lnTo>
                        <a:pt x="488139" y="207677"/>
                      </a:lnTo>
                      <a:lnTo>
                        <a:pt x="517432" y="240674"/>
                      </a:lnTo>
                      <a:lnTo>
                        <a:pt x="544458" y="275577"/>
                      </a:lnTo>
                      <a:lnTo>
                        <a:pt x="569108" y="312279"/>
                      </a:lnTo>
                      <a:lnTo>
                        <a:pt x="591270" y="350671"/>
                      </a:lnTo>
                      <a:lnTo>
                        <a:pt x="610836" y="390643"/>
                      </a:lnTo>
                      <a:lnTo>
                        <a:pt x="627694" y="432089"/>
                      </a:lnTo>
                      <a:lnTo>
                        <a:pt x="641734" y="474899"/>
                      </a:lnTo>
                      <a:lnTo>
                        <a:pt x="652846" y="518964"/>
                      </a:lnTo>
                      <a:lnTo>
                        <a:pt x="660920" y="564176"/>
                      </a:lnTo>
                      <a:lnTo>
                        <a:pt x="665845" y="610426"/>
                      </a:lnTo>
                      <a:lnTo>
                        <a:pt x="667512" y="657605"/>
                      </a:lnTo>
                      <a:lnTo>
                        <a:pt x="665845" y="704437"/>
                      </a:lnTo>
                      <a:lnTo>
                        <a:pt x="660920" y="750400"/>
                      </a:lnTo>
                      <a:lnTo>
                        <a:pt x="652846" y="795383"/>
                      </a:lnTo>
                      <a:lnTo>
                        <a:pt x="641734" y="839272"/>
                      </a:lnTo>
                      <a:lnTo>
                        <a:pt x="627694" y="881955"/>
                      </a:lnTo>
                      <a:lnTo>
                        <a:pt x="610836" y="923319"/>
                      </a:lnTo>
                      <a:lnTo>
                        <a:pt x="591270" y="963250"/>
                      </a:lnTo>
                      <a:lnTo>
                        <a:pt x="569108" y="1001636"/>
                      </a:lnTo>
                      <a:lnTo>
                        <a:pt x="544458" y="1038363"/>
                      </a:lnTo>
                      <a:lnTo>
                        <a:pt x="517432" y="1073320"/>
                      </a:lnTo>
                      <a:lnTo>
                        <a:pt x="488139" y="1106393"/>
                      </a:lnTo>
                      <a:lnTo>
                        <a:pt x="456691" y="1137469"/>
                      </a:lnTo>
                      <a:lnTo>
                        <a:pt x="423196" y="1166435"/>
                      </a:lnTo>
                      <a:lnTo>
                        <a:pt x="387767" y="1193178"/>
                      </a:lnTo>
                      <a:lnTo>
                        <a:pt x="350511" y="1217585"/>
                      </a:lnTo>
                      <a:lnTo>
                        <a:pt x="311542" y="1239544"/>
                      </a:lnTo>
                      <a:lnTo>
                        <a:pt x="270967" y="1258942"/>
                      </a:lnTo>
                      <a:lnTo>
                        <a:pt x="228898" y="1275665"/>
                      </a:lnTo>
                      <a:lnTo>
                        <a:pt x="185445" y="1289600"/>
                      </a:lnTo>
                      <a:lnTo>
                        <a:pt x="140719" y="1300636"/>
                      </a:lnTo>
                      <a:lnTo>
                        <a:pt x="94829" y="1308658"/>
                      </a:lnTo>
                      <a:lnTo>
                        <a:pt x="47886" y="1313554"/>
                      </a:lnTo>
                      <a:lnTo>
                        <a:pt x="0" y="1315212"/>
                      </a:lnTo>
                    </a:path>
                  </a:pathLst>
                </a:custGeom>
                <a:ln w="24384">
                  <a:solidFill>
                    <a:srgbClr val="7E7E7E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63" name="object 41"/>
                <p:cNvPicPr/>
                <p:nvPr/>
              </p:nvPicPr>
              <p:blipFill>
                <a:blip r:embed="rId12" cstate="print"/>
                <a:stretch>
                  <a:fillRect/>
                </a:stretch>
              </p:blipFill>
              <p:spPr>
                <a:xfrm>
                  <a:off x="8618219" y="1853183"/>
                  <a:ext cx="117348" cy="117348"/>
                </a:xfrm>
                <a:prstGeom prst="rect">
                  <a:avLst/>
                </a:prstGeom>
              </p:spPr>
            </p:pic>
            <p:pic>
              <p:nvPicPr>
                <p:cNvPr id="64" name="object 42"/>
                <p:cNvPicPr/>
                <p:nvPr/>
              </p:nvPicPr>
              <p:blipFill>
                <a:blip r:embed="rId13" cstate="print"/>
                <a:stretch>
                  <a:fillRect/>
                </a:stretch>
              </p:blipFill>
              <p:spPr>
                <a:xfrm>
                  <a:off x="8618219" y="3169919"/>
                  <a:ext cx="117348" cy="115824"/>
                </a:xfrm>
                <a:prstGeom prst="rect">
                  <a:avLst/>
                </a:prstGeom>
              </p:spPr>
            </p:pic>
            <p:sp>
              <p:nvSpPr>
                <p:cNvPr id="65" name="object 43"/>
                <p:cNvSpPr/>
                <p:nvPr/>
              </p:nvSpPr>
              <p:spPr>
                <a:xfrm>
                  <a:off x="8238743" y="2081783"/>
                  <a:ext cx="993775" cy="974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3775" h="974089">
                      <a:moveTo>
                        <a:pt x="496824" y="0"/>
                      </a:moveTo>
                      <a:lnTo>
                        <a:pt x="448967" y="2229"/>
                      </a:lnTo>
                      <a:lnTo>
                        <a:pt x="402399" y="8781"/>
                      </a:lnTo>
                      <a:lnTo>
                        <a:pt x="357329" y="19453"/>
                      </a:lnTo>
                      <a:lnTo>
                        <a:pt x="313963" y="34038"/>
                      </a:lnTo>
                      <a:lnTo>
                        <a:pt x="272510" y="52334"/>
                      </a:lnTo>
                      <a:lnTo>
                        <a:pt x="233179" y="74135"/>
                      </a:lnTo>
                      <a:lnTo>
                        <a:pt x="196176" y="99238"/>
                      </a:lnTo>
                      <a:lnTo>
                        <a:pt x="161710" y="127439"/>
                      </a:lnTo>
                      <a:lnTo>
                        <a:pt x="129990" y="158532"/>
                      </a:lnTo>
                      <a:lnTo>
                        <a:pt x="101222" y="192314"/>
                      </a:lnTo>
                      <a:lnTo>
                        <a:pt x="75615" y="228581"/>
                      </a:lnTo>
                      <a:lnTo>
                        <a:pt x="53377" y="267128"/>
                      </a:lnTo>
                      <a:lnTo>
                        <a:pt x="34716" y="307751"/>
                      </a:lnTo>
                      <a:lnTo>
                        <a:pt x="19839" y="350246"/>
                      </a:lnTo>
                      <a:lnTo>
                        <a:pt x="8956" y="394408"/>
                      </a:lnTo>
                      <a:lnTo>
                        <a:pt x="2273" y="440033"/>
                      </a:lnTo>
                      <a:lnTo>
                        <a:pt x="0" y="486917"/>
                      </a:lnTo>
                      <a:lnTo>
                        <a:pt x="2273" y="533802"/>
                      </a:lnTo>
                      <a:lnTo>
                        <a:pt x="8956" y="579427"/>
                      </a:lnTo>
                      <a:lnTo>
                        <a:pt x="19839" y="623589"/>
                      </a:lnTo>
                      <a:lnTo>
                        <a:pt x="34716" y="666084"/>
                      </a:lnTo>
                      <a:lnTo>
                        <a:pt x="53377" y="706707"/>
                      </a:lnTo>
                      <a:lnTo>
                        <a:pt x="75615" y="745254"/>
                      </a:lnTo>
                      <a:lnTo>
                        <a:pt x="101222" y="781521"/>
                      </a:lnTo>
                      <a:lnTo>
                        <a:pt x="129990" y="815303"/>
                      </a:lnTo>
                      <a:lnTo>
                        <a:pt x="161710" y="846396"/>
                      </a:lnTo>
                      <a:lnTo>
                        <a:pt x="196176" y="874597"/>
                      </a:lnTo>
                      <a:lnTo>
                        <a:pt x="233179" y="899700"/>
                      </a:lnTo>
                      <a:lnTo>
                        <a:pt x="272510" y="921501"/>
                      </a:lnTo>
                      <a:lnTo>
                        <a:pt x="313963" y="939797"/>
                      </a:lnTo>
                      <a:lnTo>
                        <a:pt x="357329" y="954382"/>
                      </a:lnTo>
                      <a:lnTo>
                        <a:pt x="402399" y="965054"/>
                      </a:lnTo>
                      <a:lnTo>
                        <a:pt x="448967" y="971606"/>
                      </a:lnTo>
                      <a:lnTo>
                        <a:pt x="496824" y="973836"/>
                      </a:lnTo>
                      <a:lnTo>
                        <a:pt x="544680" y="971606"/>
                      </a:lnTo>
                      <a:lnTo>
                        <a:pt x="591248" y="965054"/>
                      </a:lnTo>
                      <a:lnTo>
                        <a:pt x="636318" y="954382"/>
                      </a:lnTo>
                      <a:lnTo>
                        <a:pt x="679684" y="939797"/>
                      </a:lnTo>
                      <a:lnTo>
                        <a:pt x="721137" y="921501"/>
                      </a:lnTo>
                      <a:lnTo>
                        <a:pt x="760468" y="899700"/>
                      </a:lnTo>
                      <a:lnTo>
                        <a:pt x="797471" y="874597"/>
                      </a:lnTo>
                      <a:lnTo>
                        <a:pt x="831937" y="846396"/>
                      </a:lnTo>
                      <a:lnTo>
                        <a:pt x="863657" y="815303"/>
                      </a:lnTo>
                      <a:lnTo>
                        <a:pt x="892425" y="781521"/>
                      </a:lnTo>
                      <a:lnTo>
                        <a:pt x="918032" y="745254"/>
                      </a:lnTo>
                      <a:lnTo>
                        <a:pt x="940270" y="706707"/>
                      </a:lnTo>
                      <a:lnTo>
                        <a:pt x="958931" y="666084"/>
                      </a:lnTo>
                      <a:lnTo>
                        <a:pt x="973808" y="623589"/>
                      </a:lnTo>
                      <a:lnTo>
                        <a:pt x="984691" y="579427"/>
                      </a:lnTo>
                      <a:lnTo>
                        <a:pt x="991374" y="533802"/>
                      </a:lnTo>
                      <a:lnTo>
                        <a:pt x="993648" y="486917"/>
                      </a:lnTo>
                      <a:lnTo>
                        <a:pt x="991374" y="440033"/>
                      </a:lnTo>
                      <a:lnTo>
                        <a:pt x="984691" y="394408"/>
                      </a:lnTo>
                      <a:lnTo>
                        <a:pt x="973808" y="350246"/>
                      </a:lnTo>
                      <a:lnTo>
                        <a:pt x="958931" y="307751"/>
                      </a:lnTo>
                      <a:lnTo>
                        <a:pt x="940270" y="267128"/>
                      </a:lnTo>
                      <a:lnTo>
                        <a:pt x="918032" y="228581"/>
                      </a:lnTo>
                      <a:lnTo>
                        <a:pt x="892425" y="192314"/>
                      </a:lnTo>
                      <a:lnTo>
                        <a:pt x="863657" y="158532"/>
                      </a:lnTo>
                      <a:lnTo>
                        <a:pt x="831937" y="127439"/>
                      </a:lnTo>
                      <a:lnTo>
                        <a:pt x="797471" y="99238"/>
                      </a:lnTo>
                      <a:lnTo>
                        <a:pt x="760468" y="74135"/>
                      </a:lnTo>
                      <a:lnTo>
                        <a:pt x="721137" y="52334"/>
                      </a:lnTo>
                      <a:lnTo>
                        <a:pt x="679684" y="34038"/>
                      </a:lnTo>
                      <a:lnTo>
                        <a:pt x="636318" y="19453"/>
                      </a:lnTo>
                      <a:lnTo>
                        <a:pt x="591248" y="8781"/>
                      </a:lnTo>
                      <a:lnTo>
                        <a:pt x="544680" y="2229"/>
                      </a:lnTo>
                      <a:lnTo>
                        <a:pt x="496824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44" name="object 44"/>
              <p:cNvSpPr txBox="1"/>
              <p:nvPr/>
            </p:nvSpPr>
            <p:spPr>
              <a:xfrm>
                <a:off x="2670199" y="2737886"/>
                <a:ext cx="2314647" cy="175047"/>
              </a:xfrm>
              <a:prstGeom prst="rect">
                <a:avLst/>
              </a:prstGeom>
            </p:spPr>
            <p:txBody>
              <a:bodyPr vert="horz" wrap="square" lIns="0" tIns="13335" rIns="0" bIns="0" rtlCol="0">
                <a:spAutoFit/>
              </a:bodyPr>
              <a:lstStyle/>
              <a:p>
                <a:pPr marL="985519" marR="5080" indent="-973455">
                  <a:lnSpc>
                    <a:spcPct val="100000"/>
                  </a:lnSpc>
                  <a:spcBef>
                    <a:spcPts val="105"/>
                  </a:spcBef>
                  <a:tabLst>
                    <a:tab pos="935990" algn="l"/>
                    <a:tab pos="1288415" algn="l"/>
                  </a:tabLst>
                </a:pPr>
                <a:r>
                  <a:rPr sz="1050" b="1" u="heavy" dirty="0">
                    <a:solidFill>
                      <a:srgbClr val="278C7A"/>
                    </a:solidFill>
                    <a:uFill>
                      <a:solidFill>
                        <a:srgbClr val="7E7E7E"/>
                      </a:solidFill>
                    </a:uFill>
                    <a:latin typeface="Arial" panose="020B0604020202020204" pitchFamily="34" charset="0"/>
                    <a:cs typeface="Arial" panose="020B0604020202020204" pitchFamily="34" charset="0"/>
                  </a:rPr>
                  <a:t> 	</a:t>
                </a:r>
                <a:r>
                  <a:rPr sz="1050" b="1" dirty="0">
                    <a:solidFill>
                      <a:srgbClr val="278C7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	</a:t>
                </a:r>
                <a:endParaRPr sz="1050" dirty="0">
                  <a:solidFill>
                    <a:srgbClr val="278C7A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object 45"/>
              <p:cNvSpPr txBox="1"/>
              <p:nvPr/>
            </p:nvSpPr>
            <p:spPr>
              <a:xfrm>
                <a:off x="5258504" y="2761113"/>
                <a:ext cx="2353582" cy="175047"/>
              </a:xfrm>
              <a:prstGeom prst="rect">
                <a:avLst/>
              </a:prstGeom>
            </p:spPr>
            <p:txBody>
              <a:bodyPr vert="horz" wrap="square" lIns="0" tIns="13335" rIns="0" bIns="0" rtlCol="0">
                <a:spAutoFit/>
              </a:bodyPr>
              <a:lstStyle/>
              <a:p>
                <a:pPr marL="1016635" marR="5080" indent="-1004569">
                  <a:lnSpc>
                    <a:spcPct val="100000"/>
                  </a:lnSpc>
                  <a:spcBef>
                    <a:spcPts val="105"/>
                  </a:spcBef>
                  <a:tabLst>
                    <a:tab pos="934085" algn="l"/>
                    <a:tab pos="1319530" algn="l"/>
                  </a:tabLst>
                </a:pPr>
                <a:r>
                  <a:rPr sz="1050" b="1" u="heavy" dirty="0">
                    <a:solidFill>
                      <a:srgbClr val="278C7A"/>
                    </a:solidFill>
                    <a:uFill>
                      <a:solidFill>
                        <a:srgbClr val="7E7E7E"/>
                      </a:solidFill>
                    </a:uFill>
                    <a:latin typeface="Arial" panose="020B0604020202020204" pitchFamily="34" charset="0"/>
                    <a:cs typeface="Arial" panose="020B0604020202020204" pitchFamily="34" charset="0"/>
                  </a:rPr>
                  <a:t> 	</a:t>
                </a:r>
                <a:endParaRPr sz="1050" dirty="0">
                  <a:solidFill>
                    <a:srgbClr val="278C7A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object 46"/>
              <p:cNvSpPr txBox="1"/>
              <p:nvPr/>
            </p:nvSpPr>
            <p:spPr>
              <a:xfrm>
                <a:off x="7760406" y="2766744"/>
                <a:ext cx="2356760" cy="175047"/>
              </a:xfrm>
              <a:prstGeom prst="rect">
                <a:avLst/>
              </a:prstGeom>
            </p:spPr>
            <p:txBody>
              <a:bodyPr vert="horz" wrap="square" lIns="0" tIns="13335" rIns="0" bIns="0" rtlCol="0">
                <a:spAutoFit/>
              </a:bodyPr>
              <a:lstStyle/>
              <a:p>
                <a:pPr marL="1019175" marR="5080" indent="-1007110">
                  <a:lnSpc>
                    <a:spcPct val="100000"/>
                  </a:lnSpc>
                  <a:spcBef>
                    <a:spcPts val="105"/>
                  </a:spcBef>
                  <a:tabLst>
                    <a:tab pos="938530" algn="l"/>
                    <a:tab pos="1322070" algn="l"/>
                  </a:tabLst>
                </a:pPr>
                <a:r>
                  <a:rPr sz="1050" b="1" u="heavy" dirty="0">
                    <a:solidFill>
                      <a:srgbClr val="278C7A"/>
                    </a:solidFill>
                    <a:uFill>
                      <a:solidFill>
                        <a:srgbClr val="7E7E7E"/>
                      </a:solidFill>
                    </a:u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sz="1050" b="1" u="heavy" dirty="0" smtClean="0">
                    <a:solidFill>
                      <a:srgbClr val="278C7A"/>
                    </a:solidFill>
                    <a:uFill>
                      <a:solidFill>
                        <a:srgbClr val="7E7E7E"/>
                      </a:solidFill>
                    </a:uFill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sz="1050" b="1" dirty="0" smtClean="0">
                    <a:solidFill>
                      <a:srgbClr val="278C7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endParaRPr sz="1050" dirty="0">
                  <a:solidFill>
                    <a:srgbClr val="278C7A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object 47"/>
              <p:cNvSpPr/>
              <p:nvPr/>
            </p:nvSpPr>
            <p:spPr>
              <a:xfrm>
                <a:off x="10117166" y="2852471"/>
                <a:ext cx="629317" cy="151072"/>
              </a:xfrm>
              <a:custGeom>
                <a:avLst/>
                <a:gdLst/>
                <a:ahLst/>
                <a:cxnLst/>
                <a:rect l="l" t="t" r="r" b="b"/>
                <a:pathLst>
                  <a:path w="502920" h="116839">
                    <a:moveTo>
                      <a:pt x="454623" y="58420"/>
                    </a:moveTo>
                    <a:lnTo>
                      <a:pt x="390651" y="95758"/>
                    </a:lnTo>
                    <a:lnTo>
                      <a:pt x="388620" y="103250"/>
                    </a:lnTo>
                    <a:lnTo>
                      <a:pt x="392049" y="108965"/>
                    </a:lnTo>
                    <a:lnTo>
                      <a:pt x="395477" y="114808"/>
                    </a:lnTo>
                    <a:lnTo>
                      <a:pt x="402844" y="116839"/>
                    </a:lnTo>
                    <a:lnTo>
                      <a:pt x="482027" y="70612"/>
                    </a:lnTo>
                    <a:lnTo>
                      <a:pt x="478789" y="70612"/>
                    </a:lnTo>
                    <a:lnTo>
                      <a:pt x="478789" y="68961"/>
                    </a:lnTo>
                    <a:lnTo>
                      <a:pt x="472694" y="68961"/>
                    </a:lnTo>
                    <a:lnTo>
                      <a:pt x="454623" y="58420"/>
                    </a:lnTo>
                    <a:close/>
                  </a:path>
                  <a:path w="502920" h="116839">
                    <a:moveTo>
                      <a:pt x="433723" y="46227"/>
                    </a:moveTo>
                    <a:lnTo>
                      <a:pt x="0" y="46227"/>
                    </a:lnTo>
                    <a:lnTo>
                      <a:pt x="0" y="70612"/>
                    </a:lnTo>
                    <a:lnTo>
                      <a:pt x="433723" y="70612"/>
                    </a:lnTo>
                    <a:lnTo>
                      <a:pt x="454623" y="58420"/>
                    </a:lnTo>
                    <a:lnTo>
                      <a:pt x="433723" y="46227"/>
                    </a:lnTo>
                    <a:close/>
                  </a:path>
                  <a:path w="502920" h="116839">
                    <a:moveTo>
                      <a:pt x="482027" y="46227"/>
                    </a:moveTo>
                    <a:lnTo>
                      <a:pt x="478789" y="46227"/>
                    </a:lnTo>
                    <a:lnTo>
                      <a:pt x="478789" y="70612"/>
                    </a:lnTo>
                    <a:lnTo>
                      <a:pt x="482027" y="70612"/>
                    </a:lnTo>
                    <a:lnTo>
                      <a:pt x="502920" y="58420"/>
                    </a:lnTo>
                    <a:lnTo>
                      <a:pt x="482027" y="46227"/>
                    </a:lnTo>
                    <a:close/>
                  </a:path>
                  <a:path w="502920" h="116839">
                    <a:moveTo>
                      <a:pt x="472694" y="47878"/>
                    </a:moveTo>
                    <a:lnTo>
                      <a:pt x="454623" y="58420"/>
                    </a:lnTo>
                    <a:lnTo>
                      <a:pt x="472694" y="68961"/>
                    </a:lnTo>
                    <a:lnTo>
                      <a:pt x="472694" y="47878"/>
                    </a:lnTo>
                    <a:close/>
                  </a:path>
                  <a:path w="502920" h="116839">
                    <a:moveTo>
                      <a:pt x="478789" y="47878"/>
                    </a:moveTo>
                    <a:lnTo>
                      <a:pt x="472694" y="47878"/>
                    </a:lnTo>
                    <a:lnTo>
                      <a:pt x="472694" y="68961"/>
                    </a:lnTo>
                    <a:lnTo>
                      <a:pt x="478789" y="68961"/>
                    </a:lnTo>
                    <a:lnTo>
                      <a:pt x="478789" y="47878"/>
                    </a:lnTo>
                    <a:close/>
                  </a:path>
                  <a:path w="502920" h="116839">
                    <a:moveTo>
                      <a:pt x="402844" y="0"/>
                    </a:moveTo>
                    <a:lnTo>
                      <a:pt x="395477" y="2032"/>
                    </a:lnTo>
                    <a:lnTo>
                      <a:pt x="392049" y="7874"/>
                    </a:lnTo>
                    <a:lnTo>
                      <a:pt x="388620" y="13588"/>
                    </a:lnTo>
                    <a:lnTo>
                      <a:pt x="390651" y="21082"/>
                    </a:lnTo>
                    <a:lnTo>
                      <a:pt x="454623" y="58420"/>
                    </a:lnTo>
                    <a:lnTo>
                      <a:pt x="472694" y="47878"/>
                    </a:lnTo>
                    <a:lnTo>
                      <a:pt x="478789" y="47878"/>
                    </a:lnTo>
                    <a:lnTo>
                      <a:pt x="478789" y="46227"/>
                    </a:lnTo>
                    <a:lnTo>
                      <a:pt x="482027" y="46227"/>
                    </a:lnTo>
                    <a:lnTo>
                      <a:pt x="402844" y="0"/>
                    </a:lnTo>
                    <a:close/>
                  </a:path>
                </a:pathLst>
              </a:custGeom>
              <a:solidFill>
                <a:srgbClr val="7E7E7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8" name="object 48"/>
              <p:cNvSpPr txBox="1"/>
              <p:nvPr/>
            </p:nvSpPr>
            <p:spPr>
              <a:xfrm>
                <a:off x="3625031" y="3862983"/>
                <a:ext cx="2296371" cy="1502333"/>
              </a:xfrm>
              <a:prstGeom prst="rect">
                <a:avLst/>
              </a:prstGeom>
            </p:spPr>
            <p:txBody>
              <a:bodyPr vert="horz" wrap="square" lIns="0" tIns="55244" rIns="0" bIns="0" rtlCol="0">
                <a:spAutoFit/>
              </a:bodyPr>
              <a:lstStyle>
                <a:defPPr>
                  <a:defRPr lang="ru-RU"/>
                </a:defPPr>
                <a:lvl1pPr marL="157480" indent="-145415">
                  <a:lnSpc>
                    <a:spcPct val="100000"/>
                  </a:lnSpc>
                  <a:spcBef>
                    <a:spcPts val="434"/>
                  </a:spcBef>
                  <a:buFont typeface="Arial MT"/>
                  <a:buChar char="•"/>
                  <a:tabLst>
                    <a:tab pos="158115" algn="l"/>
                  </a:tabLst>
                  <a:defRPr sz="1400" spc="-5">
                    <a:latin typeface="Segoe UI"/>
                    <a:cs typeface="Segoe UI"/>
                  </a:defRPr>
                </a:lvl1pPr>
              </a:lstStyle>
              <a:p>
                <a:pPr>
                  <a:buClr>
                    <a:srgbClr val="278C7A"/>
                  </a:buClr>
                  <a:buSzPct val="150000"/>
                </a:pPr>
                <a:r>
                  <a:rPr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опытный образец</a:t>
                </a:r>
              </a:p>
              <a:p>
                <a:pPr>
                  <a:buClr>
                    <a:srgbClr val="278C7A"/>
                  </a:buClr>
                  <a:buSzPct val="150000"/>
                </a:pPr>
                <a:r>
                  <a:rPr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защита интеллектуальной  собственности</a:t>
                </a:r>
              </a:p>
              <a:p>
                <a:pPr>
                  <a:buClr>
                    <a:srgbClr val="278C7A"/>
                  </a:buClr>
                  <a:buSzPct val="150000"/>
                </a:pPr>
                <a:r>
                  <a:rPr sz="1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испытания</a:t>
                </a:r>
                <a:r>
                  <a:rPr sz="1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/</a:t>
                </a:r>
                <a:r>
                  <a:rPr sz="1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измерения</a:t>
                </a:r>
                <a:r>
                  <a:rPr lang="ru-RU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ru-RU" sz="12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sz="1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в </a:t>
                </a:r>
                <a:r>
                  <a:rPr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РЦИ</a:t>
                </a:r>
              </a:p>
              <a:p>
                <a:pPr>
                  <a:buClr>
                    <a:srgbClr val="278C7A"/>
                  </a:buClr>
                  <a:buSzPct val="150000"/>
                </a:pPr>
                <a:r>
                  <a:rPr sz="1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грантовая</a:t>
                </a:r>
                <a:r>
                  <a:rPr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sz="1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программа</a:t>
                </a:r>
                <a:r>
                  <a:rPr lang="ru-RU" sz="1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sz="1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«</a:t>
                </a:r>
                <a:r>
                  <a:rPr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СТАРТ</a:t>
                </a:r>
                <a:r>
                  <a:rPr sz="1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»</a:t>
                </a:r>
                <a:endParaRPr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object 49"/>
              <p:cNvSpPr txBox="1"/>
              <p:nvPr/>
            </p:nvSpPr>
            <p:spPr>
              <a:xfrm>
                <a:off x="6227002" y="3917369"/>
                <a:ext cx="2429068" cy="1317667"/>
              </a:xfrm>
              <a:prstGeom prst="rect">
                <a:avLst/>
              </a:prstGeom>
            </p:spPr>
            <p:txBody>
              <a:bodyPr vert="horz" wrap="square" lIns="0" tIns="55244" rIns="0" bIns="0" rtlCol="0">
                <a:spAutoFit/>
              </a:bodyPr>
              <a:lstStyle>
                <a:defPPr>
                  <a:defRPr lang="ru-RU"/>
                </a:defPPr>
                <a:lvl1pPr marL="157480" indent="-145415">
                  <a:lnSpc>
                    <a:spcPct val="100000"/>
                  </a:lnSpc>
                  <a:spcBef>
                    <a:spcPts val="434"/>
                  </a:spcBef>
                  <a:buFont typeface="Arial MT"/>
                  <a:buChar char="•"/>
                  <a:tabLst>
                    <a:tab pos="158115" algn="l"/>
                  </a:tabLst>
                  <a:defRPr sz="1400" spc="-5">
                    <a:latin typeface="Segoe UI"/>
                    <a:cs typeface="Segoe UI"/>
                  </a:defRPr>
                </a:lvl1pPr>
              </a:lstStyle>
              <a:p>
                <a:pPr>
                  <a:buClr>
                    <a:srgbClr val="278C7A"/>
                  </a:buClr>
                  <a:buSzPct val="150000"/>
                  <a:buFont typeface="Arial" panose="020B0604020202020204" pitchFamily="34" charset="0"/>
                  <a:buChar char="•"/>
                </a:pPr>
                <a:r>
                  <a:rPr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маркетинговые  исследования</a:t>
                </a:r>
              </a:p>
              <a:p>
                <a:pPr>
                  <a:buClr>
                    <a:srgbClr val="278C7A"/>
                  </a:buClr>
                  <a:buSzPct val="150000"/>
                  <a:buFont typeface="Arial" panose="020B0604020202020204" pitchFamily="34" charset="0"/>
                  <a:buChar char="•"/>
                </a:pPr>
                <a:r>
                  <a:rPr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ролики и презентации</a:t>
                </a:r>
              </a:p>
              <a:p>
                <a:pPr>
                  <a:buClr>
                    <a:srgbClr val="278C7A"/>
                  </a:buClr>
                  <a:buSzPct val="150000"/>
                  <a:buFont typeface="Arial" panose="020B0604020202020204" pitchFamily="34" charset="0"/>
                  <a:buChar char="•"/>
                </a:pPr>
                <a:r>
                  <a:rPr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продвижение в СМИ  и сети интернет</a:t>
                </a:r>
              </a:p>
              <a:p>
                <a:pPr>
                  <a:buClr>
                    <a:srgbClr val="278C7A"/>
                  </a:buClr>
                  <a:buSzPct val="150000"/>
                  <a:buFont typeface="Arial" panose="020B0604020202020204" pitchFamily="34" charset="0"/>
                  <a:buChar char="•"/>
                </a:pPr>
                <a:r>
                  <a:rPr sz="1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грантовая</a:t>
                </a:r>
                <a:r>
                  <a:rPr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sz="1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программа</a:t>
                </a:r>
                <a:r>
                  <a:rPr lang="en-US" sz="1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sz="1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sz="1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«КОММЕРЦИАЛИЗАЦИЯ»</a:t>
                </a:r>
                <a:endParaRPr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50" name="object 51"/>
              <p:cNvGrpSpPr/>
              <p:nvPr/>
            </p:nvGrpSpPr>
            <p:grpSpPr>
              <a:xfrm>
                <a:off x="1116028" y="3816709"/>
                <a:ext cx="1625735" cy="120694"/>
                <a:chOff x="4168140" y="3264408"/>
                <a:chExt cx="1299210" cy="93345"/>
              </a:xfrm>
            </p:grpSpPr>
            <p:sp>
              <p:nvSpPr>
                <p:cNvPr id="60" name="object 52"/>
                <p:cNvSpPr/>
                <p:nvPr/>
              </p:nvSpPr>
              <p:spPr>
                <a:xfrm>
                  <a:off x="4171188" y="3354324"/>
                  <a:ext cx="129603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6035">
                      <a:moveTo>
                        <a:pt x="0" y="0"/>
                      </a:moveTo>
                      <a:lnTo>
                        <a:pt x="1296035" y="0"/>
                      </a:lnTo>
                    </a:path>
                  </a:pathLst>
                </a:custGeom>
                <a:ln w="6096">
                  <a:solidFill>
                    <a:srgbClr val="6E6D73"/>
                  </a:solidFill>
                  <a:prstDash val="sysDot"/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1" name="object 53"/>
                <p:cNvSpPr/>
                <p:nvPr/>
              </p:nvSpPr>
              <p:spPr>
                <a:xfrm>
                  <a:off x="4171188" y="3267456"/>
                  <a:ext cx="432434" cy="85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2435" h="85725">
                      <a:moveTo>
                        <a:pt x="0" y="85598"/>
                      </a:moveTo>
                      <a:lnTo>
                        <a:pt x="432053" y="0"/>
                      </a:lnTo>
                    </a:path>
                  </a:pathLst>
                </a:custGeom>
                <a:ln w="6095">
                  <a:solidFill>
                    <a:srgbClr val="6E6D73"/>
                  </a:solidFill>
                  <a:prstDash val="sysDot"/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51" name="object 54"/>
              <p:cNvGrpSpPr/>
              <p:nvPr/>
            </p:nvGrpSpPr>
            <p:grpSpPr>
              <a:xfrm>
                <a:off x="3644738" y="3822620"/>
                <a:ext cx="1625735" cy="119052"/>
                <a:chOff x="6188964" y="3268979"/>
                <a:chExt cx="1299210" cy="92075"/>
              </a:xfrm>
            </p:grpSpPr>
            <p:sp>
              <p:nvSpPr>
                <p:cNvPr id="58" name="object 55"/>
                <p:cNvSpPr/>
                <p:nvPr/>
              </p:nvSpPr>
              <p:spPr>
                <a:xfrm>
                  <a:off x="6192012" y="3354323"/>
                  <a:ext cx="129603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6034">
                      <a:moveTo>
                        <a:pt x="0" y="0"/>
                      </a:moveTo>
                      <a:lnTo>
                        <a:pt x="1296035" y="0"/>
                      </a:lnTo>
                    </a:path>
                  </a:pathLst>
                </a:custGeom>
                <a:ln w="6096">
                  <a:solidFill>
                    <a:srgbClr val="6E6D73"/>
                  </a:solidFill>
                  <a:prstDash val="sysDot"/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9" name="object 56"/>
                <p:cNvSpPr/>
                <p:nvPr/>
              </p:nvSpPr>
              <p:spPr>
                <a:xfrm>
                  <a:off x="6192012" y="3272027"/>
                  <a:ext cx="432434" cy="85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2434" h="85725">
                      <a:moveTo>
                        <a:pt x="0" y="85598"/>
                      </a:moveTo>
                      <a:lnTo>
                        <a:pt x="432054" y="0"/>
                      </a:lnTo>
                    </a:path>
                  </a:pathLst>
                </a:custGeom>
                <a:ln w="6095">
                  <a:solidFill>
                    <a:srgbClr val="6E6D73"/>
                  </a:solidFill>
                  <a:prstDash val="sysDot"/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52" name="object 57"/>
              <p:cNvGrpSpPr/>
              <p:nvPr/>
            </p:nvGrpSpPr>
            <p:grpSpPr>
              <a:xfrm>
                <a:off x="6249727" y="3818680"/>
                <a:ext cx="1621762" cy="119052"/>
                <a:chOff x="8270747" y="3265932"/>
                <a:chExt cx="1296035" cy="92075"/>
              </a:xfrm>
            </p:grpSpPr>
            <p:sp>
              <p:nvSpPr>
                <p:cNvPr id="56" name="object 58"/>
                <p:cNvSpPr/>
                <p:nvPr/>
              </p:nvSpPr>
              <p:spPr>
                <a:xfrm>
                  <a:off x="8270747" y="3354324"/>
                  <a:ext cx="129603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6034">
                      <a:moveTo>
                        <a:pt x="0" y="0"/>
                      </a:moveTo>
                      <a:lnTo>
                        <a:pt x="1296034" y="0"/>
                      </a:lnTo>
                    </a:path>
                  </a:pathLst>
                </a:custGeom>
                <a:ln w="6096">
                  <a:solidFill>
                    <a:srgbClr val="6E6D73"/>
                  </a:solidFill>
                  <a:prstDash val="sysDot"/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7" name="object 59"/>
                <p:cNvSpPr/>
                <p:nvPr/>
              </p:nvSpPr>
              <p:spPr>
                <a:xfrm>
                  <a:off x="8278367" y="3268980"/>
                  <a:ext cx="432434" cy="85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2434" h="85725">
                      <a:moveTo>
                        <a:pt x="0" y="85598"/>
                      </a:moveTo>
                      <a:lnTo>
                        <a:pt x="432053" y="0"/>
                      </a:lnTo>
                    </a:path>
                  </a:pathLst>
                </a:custGeom>
                <a:ln w="6095">
                  <a:solidFill>
                    <a:srgbClr val="6E6D73"/>
                  </a:solidFill>
                  <a:prstDash val="sysDot"/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53" name="object 60"/>
              <p:cNvGrpSpPr/>
              <p:nvPr/>
            </p:nvGrpSpPr>
            <p:grpSpPr>
              <a:xfrm>
                <a:off x="8749832" y="3806857"/>
                <a:ext cx="1628119" cy="130547"/>
                <a:chOff x="10268711" y="3256788"/>
                <a:chExt cx="1301115" cy="100965"/>
              </a:xfrm>
            </p:grpSpPr>
            <p:sp>
              <p:nvSpPr>
                <p:cNvPr id="54" name="object 61"/>
                <p:cNvSpPr/>
                <p:nvPr/>
              </p:nvSpPr>
              <p:spPr>
                <a:xfrm>
                  <a:off x="10273283" y="3354324"/>
                  <a:ext cx="129603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6034">
                      <a:moveTo>
                        <a:pt x="0" y="0"/>
                      </a:moveTo>
                      <a:lnTo>
                        <a:pt x="1296035" y="0"/>
                      </a:lnTo>
                    </a:path>
                  </a:pathLst>
                </a:custGeom>
                <a:ln w="6096">
                  <a:solidFill>
                    <a:srgbClr val="6E6D73"/>
                  </a:solidFill>
                  <a:prstDash val="sysDot"/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5" name="object 62"/>
                <p:cNvSpPr/>
                <p:nvPr/>
              </p:nvSpPr>
              <p:spPr>
                <a:xfrm>
                  <a:off x="10271759" y="3259836"/>
                  <a:ext cx="432434" cy="85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2434" h="85725">
                      <a:moveTo>
                        <a:pt x="0" y="85598"/>
                      </a:moveTo>
                      <a:lnTo>
                        <a:pt x="432054" y="0"/>
                      </a:lnTo>
                    </a:path>
                  </a:pathLst>
                </a:custGeom>
                <a:ln w="6095">
                  <a:solidFill>
                    <a:srgbClr val="6E6D73"/>
                  </a:solidFill>
                  <a:prstDash val="sysDot"/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36" name="object 50"/>
              <p:cNvSpPr txBox="1"/>
              <p:nvPr/>
            </p:nvSpPr>
            <p:spPr>
              <a:xfrm>
                <a:off x="8738391" y="3913920"/>
                <a:ext cx="2251873" cy="1738295"/>
              </a:xfrm>
              <a:prstGeom prst="rect">
                <a:avLst/>
              </a:prstGeom>
            </p:spPr>
            <p:txBody>
              <a:bodyPr vert="horz" wrap="square" lIns="0" tIns="55244" rIns="0" bIns="0" rtlCol="0">
                <a:spAutoFit/>
              </a:bodyPr>
              <a:lstStyle>
                <a:defPPr>
                  <a:defRPr lang="ru-RU"/>
                </a:defPPr>
                <a:lvl1pPr marL="157480" indent="-145415">
                  <a:lnSpc>
                    <a:spcPct val="100000"/>
                  </a:lnSpc>
                  <a:spcBef>
                    <a:spcPts val="434"/>
                  </a:spcBef>
                  <a:buFont typeface="Arial MT"/>
                  <a:buChar char="•"/>
                  <a:tabLst>
                    <a:tab pos="158115" algn="l"/>
                  </a:tabLst>
                  <a:defRPr sz="1400" spc="-5">
                    <a:latin typeface="Segoe UI"/>
                    <a:cs typeface="Segoe UI"/>
                  </a:defRPr>
                </a:lvl1pPr>
              </a:lstStyle>
              <a:p>
                <a:pPr>
                  <a:buClr>
                    <a:srgbClr val="278C7A"/>
                  </a:buClr>
                  <a:buSzPct val="150000"/>
                </a:pPr>
                <a:r>
                  <a:rPr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промышленный дизайн</a:t>
                </a:r>
              </a:p>
              <a:p>
                <a:pPr>
                  <a:buClr>
                    <a:srgbClr val="278C7A"/>
                  </a:buClr>
                  <a:buSzPct val="150000"/>
                </a:pPr>
                <a:r>
                  <a:rPr sz="1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выставк</a:t>
                </a:r>
                <a:r>
                  <a:rPr lang="ru-RU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endParaRPr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Clr>
                    <a:srgbClr val="278C7A"/>
                  </a:buClr>
                  <a:buSzPct val="150000"/>
                </a:pPr>
                <a:r>
                  <a:rPr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подбор индустриального  партера</a:t>
                </a:r>
              </a:p>
              <a:p>
                <a:pPr>
                  <a:buClr>
                    <a:srgbClr val="278C7A"/>
                  </a:buClr>
                  <a:buSzPct val="150000"/>
                </a:pPr>
                <a:r>
                  <a:rPr lang="ru-RU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с</a:t>
                </a:r>
                <a:r>
                  <a:rPr sz="1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убсидии</a:t>
                </a:r>
                <a:r>
                  <a:rPr lang="ru-RU" sz="1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sz="1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на</a:t>
                </a:r>
                <a:r>
                  <a:rPr sz="1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возмещение затрат</a:t>
                </a:r>
              </a:p>
              <a:p>
                <a:pPr>
                  <a:buClr>
                    <a:srgbClr val="278C7A"/>
                  </a:buClr>
                  <a:buSzPct val="150000"/>
                </a:pPr>
                <a:r>
                  <a:rPr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грантовая </a:t>
                </a:r>
                <a:r>
                  <a:rPr sz="1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программа</a:t>
                </a:r>
                <a:r>
                  <a:rPr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 «РАЗВИТИЕ»</a:t>
                </a:r>
              </a:p>
            </p:txBody>
          </p:sp>
          <p:sp>
            <p:nvSpPr>
              <p:cNvPr id="77" name="object 29"/>
              <p:cNvSpPr txBox="1"/>
              <p:nvPr/>
            </p:nvSpPr>
            <p:spPr>
              <a:xfrm>
                <a:off x="3686293" y="1693356"/>
                <a:ext cx="1097332" cy="259686"/>
              </a:xfrm>
              <a:prstGeom prst="rect">
                <a:avLst/>
              </a:prstGeom>
            </p:spPr>
            <p:txBody>
              <a:bodyPr vert="horz" wrap="square" lIns="0" tIns="13335" rIns="0" bIns="0" rtlCol="0">
                <a:spAutoFit/>
              </a:bodyPr>
              <a:lstStyle/>
              <a:p>
                <a:pPr marR="38100" algn="ctr">
                  <a:lnSpc>
                    <a:spcPct val="100000"/>
                  </a:lnSpc>
                  <a:spcBef>
                    <a:spcPts val="105"/>
                  </a:spcBef>
                </a:pPr>
                <a:r>
                  <a:rPr lang="ru-RU" sz="1600" b="1" dirty="0" smtClean="0">
                    <a:solidFill>
                      <a:srgbClr val="278C7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НИОКР</a:t>
                </a:r>
                <a:endParaRPr sz="1600" dirty="0">
                  <a:solidFill>
                    <a:srgbClr val="278C7A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object 29"/>
              <p:cNvSpPr txBox="1"/>
              <p:nvPr/>
            </p:nvSpPr>
            <p:spPr>
              <a:xfrm>
                <a:off x="6092303" y="1687430"/>
                <a:ext cx="1329383" cy="259686"/>
              </a:xfrm>
              <a:prstGeom prst="rect">
                <a:avLst/>
              </a:prstGeom>
            </p:spPr>
            <p:txBody>
              <a:bodyPr vert="horz" wrap="square" lIns="0" tIns="13335" rIns="0" bIns="0" rtlCol="0">
                <a:spAutoFit/>
              </a:bodyPr>
              <a:lstStyle/>
              <a:p>
                <a:pPr marR="38100" algn="ctr">
                  <a:lnSpc>
                    <a:spcPct val="100000"/>
                  </a:lnSpc>
                  <a:spcBef>
                    <a:spcPts val="105"/>
                  </a:spcBef>
                </a:pPr>
                <a:r>
                  <a:rPr lang="ru-RU" sz="1600" b="1" dirty="0" smtClean="0">
                    <a:solidFill>
                      <a:srgbClr val="278C7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ВНЕДРЕНИЕ</a:t>
                </a:r>
                <a:endParaRPr sz="1600" dirty="0">
                  <a:solidFill>
                    <a:srgbClr val="278C7A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object 29"/>
              <p:cNvSpPr txBox="1"/>
              <p:nvPr/>
            </p:nvSpPr>
            <p:spPr>
              <a:xfrm>
                <a:off x="8461767" y="1682408"/>
                <a:ext cx="1791222" cy="259686"/>
              </a:xfrm>
              <a:prstGeom prst="rect">
                <a:avLst/>
              </a:prstGeom>
            </p:spPr>
            <p:txBody>
              <a:bodyPr vert="horz" wrap="square" lIns="0" tIns="13335" rIns="0" bIns="0" rtlCol="0">
                <a:spAutoFit/>
              </a:bodyPr>
              <a:lstStyle/>
              <a:p>
                <a:pPr marR="38100" algn="ctr">
                  <a:lnSpc>
                    <a:spcPct val="100000"/>
                  </a:lnSpc>
                  <a:spcBef>
                    <a:spcPts val="105"/>
                  </a:spcBef>
                </a:pPr>
                <a:r>
                  <a:rPr lang="ru-RU" sz="1600" b="1" dirty="0" smtClean="0">
                    <a:solidFill>
                      <a:srgbClr val="278C7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ПРОИЗВОДСТВО</a:t>
                </a:r>
                <a:endParaRPr sz="1600" dirty="0">
                  <a:solidFill>
                    <a:srgbClr val="278C7A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2054" name="Picture 6" descr=" "/>
            <p:cNvPicPr>
              <a:picLocks noChangeAspect="1" noChangeArrowheads="1"/>
            </p:cNvPicPr>
            <p:nvPr/>
          </p:nvPicPr>
          <p:blipFill>
            <a:blip r:embed="rId1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7450" y="2747084"/>
              <a:ext cx="824266" cy="824266"/>
            </a:xfrm>
            <a:prstGeom prst="rect">
              <a:avLst/>
            </a:prstGeom>
            <a:noFill/>
          </p:spPr>
        </p:pic>
        <p:pic>
          <p:nvPicPr>
            <p:cNvPr id="2056" name="Picture 8" descr=" 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2331" y="2726137"/>
              <a:ext cx="884282" cy="8842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8" name="Picture 20" descr="Marco Cantu"/>
            <p:cNvPicPr>
              <a:picLocks noChangeAspect="1" noChangeArrowheads="1"/>
            </p:cNvPicPr>
            <p:nvPr/>
          </p:nvPicPr>
          <p:blipFill>
            <a:blip r:embed="rId16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29509" y="2765201"/>
              <a:ext cx="732080" cy="732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70" name="Picture 22" descr=" 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11083" y="2824616"/>
              <a:ext cx="779946" cy="7799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46672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6321" y="-342378"/>
            <a:ext cx="36746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Основной текст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3525" y="-822161"/>
            <a:ext cx="36746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Надзаголовок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5925" y="326401"/>
            <a:ext cx="112601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Arial Black" panose="020B0A04020102020204" pitchFamily="34" charset="0"/>
                <a:cs typeface="Arial" panose="020B0604020202020204" pitchFamily="34" charset="0"/>
              </a:rPr>
              <a:t>Чтобы стать резидентом технопарка нужно:</a:t>
            </a:r>
            <a:endParaRPr lang="ru-RU" sz="36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11039" y="-1675070"/>
            <a:ext cx="6096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 smtClean="0">
                <a:hlinkClick r:id="rId3"/>
              </a:rPr>
              <a:t>https://graphicriver.net/item/kalina-pitch-deck-powerpoint-presentation-template/screenshots/43161314?_ga=2.266137615.101209059.1700119344-1551354459.1700119344</a:t>
            </a:r>
            <a:r>
              <a:rPr lang="en-US" sz="800" dirty="0" smtClean="0"/>
              <a:t>  </a:t>
            </a:r>
            <a:endParaRPr lang="ru-RU" sz="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011039" y="-1311621"/>
            <a:ext cx="6096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 smtClean="0">
                <a:hlinkClick r:id="rId4"/>
              </a:rPr>
              <a:t>https://graphicriver.net/item/marketing-plan-strategy-business-plan-proposal-powerpoint/screenshots/42749910?_ga=2.266137615.101209059.1700119344-1551354459.1700119344</a:t>
            </a:r>
            <a:r>
              <a:rPr lang="en-US" sz="800" dirty="0" smtClean="0"/>
              <a:t> </a:t>
            </a:r>
            <a:endParaRPr lang="ru-RU" sz="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011039" y="-92988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 smtClean="0">
                <a:hlinkClick r:id="rId4"/>
              </a:rPr>
              <a:t>https://graphicriver.net/item/marketing-plan-strategy-business-plan-proposal-powerpoint/screenshots/42749910?_ga=2.266137615.101209059.1700119344-1551354459.1700119344</a:t>
            </a:r>
            <a:r>
              <a:rPr lang="en-US" sz="900" dirty="0" smtClean="0"/>
              <a:t> </a:t>
            </a:r>
            <a:endParaRPr lang="ru-RU" sz="9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011039" y="-508212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 smtClean="0">
                <a:hlinkClick r:id="rId5"/>
              </a:rPr>
              <a:t>https://graphicriver.net/item/consulto-business-consulting-powerpoint-template/screenshots/46517179?_ga=2.257293451.101209059.1700119344-1551354459.1700119344</a:t>
            </a:r>
            <a:r>
              <a:rPr lang="en-US" sz="900" dirty="0" smtClean="0"/>
              <a:t> </a:t>
            </a:r>
            <a:endParaRPr lang="ru-RU" sz="900" dirty="0"/>
          </a:p>
        </p:txBody>
      </p:sp>
      <p:sp>
        <p:nvSpPr>
          <p:cNvPr id="11" name="TextBox 10"/>
          <p:cNvSpPr txBox="1"/>
          <p:nvPr/>
        </p:nvSpPr>
        <p:spPr>
          <a:xfrm>
            <a:off x="261514" y="-1315277"/>
            <a:ext cx="36746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Arial Black" panose="020B0A04020102020204" pitchFamily="34" charset="0"/>
                <a:cs typeface="Arial" panose="020B0604020202020204" pitchFamily="34" charset="0"/>
              </a:rPr>
              <a:t>Заголовок</a:t>
            </a:r>
            <a:endParaRPr lang="ru-RU" sz="36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1465860" y="1856955"/>
            <a:ext cx="9310090" cy="3856582"/>
            <a:chOff x="1465860" y="1659981"/>
            <a:chExt cx="9310090" cy="3856582"/>
          </a:xfrm>
        </p:grpSpPr>
        <p:grpSp>
          <p:nvGrpSpPr>
            <p:cNvPr id="19" name="Группа 18"/>
            <p:cNvGrpSpPr/>
            <p:nvPr/>
          </p:nvGrpSpPr>
          <p:grpSpPr>
            <a:xfrm>
              <a:off x="1465860" y="1659981"/>
              <a:ext cx="9310090" cy="3856582"/>
              <a:chOff x="1124708" y="2109556"/>
              <a:chExt cx="9310090" cy="3856582"/>
            </a:xfrm>
            <a:gradFill flip="none" rotWithShape="1">
              <a:gsLst>
                <a:gs pos="0">
                  <a:srgbClr val="8CDCCE"/>
                </a:gs>
                <a:gs pos="0">
                  <a:srgbClr val="96E2D5"/>
                </a:gs>
                <a:gs pos="0">
                  <a:srgbClr val="37C7AF"/>
                </a:gs>
                <a:gs pos="100000">
                  <a:srgbClr val="2CA08D"/>
                </a:gs>
                <a:gs pos="80000">
                  <a:srgbClr val="26668E"/>
                </a:gs>
              </a:gsLst>
              <a:lin ang="0" scaled="1"/>
              <a:tileRect/>
            </a:gradFill>
          </p:grpSpPr>
          <p:grpSp>
            <p:nvGrpSpPr>
              <p:cNvPr id="16" name="Группа 15"/>
              <p:cNvGrpSpPr/>
              <p:nvPr/>
            </p:nvGrpSpPr>
            <p:grpSpPr>
              <a:xfrm>
                <a:off x="1124709" y="2636838"/>
                <a:ext cx="9310089" cy="2534853"/>
                <a:chOff x="2078632" y="1640872"/>
                <a:chExt cx="9590287" cy="2589903"/>
              </a:xfrm>
              <a:grpFill/>
            </p:grpSpPr>
            <p:grpSp>
              <p:nvGrpSpPr>
                <p:cNvPr id="15" name="Группа 14"/>
                <p:cNvGrpSpPr/>
                <p:nvPr/>
              </p:nvGrpSpPr>
              <p:grpSpPr>
                <a:xfrm>
                  <a:off x="4456914" y="1640872"/>
                  <a:ext cx="7212005" cy="2589903"/>
                  <a:chOff x="897519" y="1955197"/>
                  <a:chExt cx="7212005" cy="2589903"/>
                </a:xfrm>
                <a:grpFill/>
              </p:grpSpPr>
              <p:grpSp>
                <p:nvGrpSpPr>
                  <p:cNvPr id="13" name="Группа 12"/>
                  <p:cNvGrpSpPr/>
                  <p:nvPr/>
                </p:nvGrpSpPr>
                <p:grpSpPr>
                  <a:xfrm>
                    <a:off x="897519" y="1955197"/>
                    <a:ext cx="2526577" cy="2569178"/>
                    <a:chOff x="897519" y="1955197"/>
                    <a:chExt cx="2526577" cy="2569178"/>
                  </a:xfrm>
                  <a:grpFill/>
                </p:grpSpPr>
                <p:sp>
                  <p:nvSpPr>
                    <p:cNvPr id="2" name="Арка 1"/>
                    <p:cNvSpPr/>
                    <p:nvPr/>
                  </p:nvSpPr>
                  <p:spPr>
                    <a:xfrm>
                      <a:off x="897519" y="1955197"/>
                      <a:ext cx="2526577" cy="2569178"/>
                    </a:xfrm>
                    <a:prstGeom prst="blockArc">
                      <a:avLst>
                        <a:gd name="adj1" fmla="val 10799999"/>
                        <a:gd name="adj2" fmla="val 367"/>
                        <a:gd name="adj3" fmla="val 15258"/>
                      </a:avLst>
                    </a:pr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3" name="Овал 2"/>
                    <p:cNvSpPr/>
                    <p:nvPr/>
                  </p:nvSpPr>
                  <p:spPr>
                    <a:xfrm>
                      <a:off x="1545094" y="2592085"/>
                      <a:ext cx="1260475" cy="1260475"/>
                    </a:xfrm>
                    <a:prstGeom prst="ellipse">
                      <a:avLst/>
                    </a:prstGeom>
                    <a:grpFill/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</p:grpSp>
              <p:grpSp>
                <p:nvGrpSpPr>
                  <p:cNvPr id="80" name="Группа 79"/>
                  <p:cNvGrpSpPr/>
                  <p:nvPr/>
                </p:nvGrpSpPr>
                <p:grpSpPr>
                  <a:xfrm rot="10800000">
                    <a:off x="3232846" y="1955197"/>
                    <a:ext cx="2526577" cy="2569178"/>
                    <a:chOff x="1399479" y="1965024"/>
                    <a:chExt cx="2526577" cy="2569178"/>
                  </a:xfrm>
                  <a:grpFill/>
                </p:grpSpPr>
                <p:sp>
                  <p:nvSpPr>
                    <p:cNvPr id="81" name="Арка 80"/>
                    <p:cNvSpPr/>
                    <p:nvPr/>
                  </p:nvSpPr>
                  <p:spPr>
                    <a:xfrm>
                      <a:off x="1399479" y="1965024"/>
                      <a:ext cx="2526577" cy="2569178"/>
                    </a:xfrm>
                    <a:prstGeom prst="blockArc">
                      <a:avLst>
                        <a:gd name="adj1" fmla="val 10799999"/>
                        <a:gd name="adj2" fmla="val 367"/>
                        <a:gd name="adj3" fmla="val 15258"/>
                      </a:avLst>
                    </a:pr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82" name="Овал 81"/>
                    <p:cNvSpPr/>
                    <p:nvPr/>
                  </p:nvSpPr>
                  <p:spPr>
                    <a:xfrm>
                      <a:off x="1992824" y="2606731"/>
                      <a:ext cx="1260475" cy="1260475"/>
                    </a:xfrm>
                    <a:prstGeom prst="ellipse">
                      <a:avLst/>
                    </a:prstGeom>
                    <a:grpFill/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</p:grpSp>
              <p:grpSp>
                <p:nvGrpSpPr>
                  <p:cNvPr id="83" name="Группа 82"/>
                  <p:cNvGrpSpPr/>
                  <p:nvPr/>
                </p:nvGrpSpPr>
                <p:grpSpPr>
                  <a:xfrm>
                    <a:off x="5582947" y="1975922"/>
                    <a:ext cx="2526577" cy="2569178"/>
                    <a:chOff x="529793" y="1961965"/>
                    <a:chExt cx="2526577" cy="2569178"/>
                  </a:xfrm>
                  <a:grpFill/>
                </p:grpSpPr>
                <p:sp>
                  <p:nvSpPr>
                    <p:cNvPr id="84" name="Арка 83"/>
                    <p:cNvSpPr/>
                    <p:nvPr/>
                  </p:nvSpPr>
                  <p:spPr>
                    <a:xfrm>
                      <a:off x="529793" y="1961965"/>
                      <a:ext cx="2526577" cy="2569178"/>
                    </a:xfrm>
                    <a:prstGeom prst="blockArc">
                      <a:avLst>
                        <a:gd name="adj1" fmla="val 10799999"/>
                        <a:gd name="adj2" fmla="val 367"/>
                        <a:gd name="adj3" fmla="val 15258"/>
                      </a:avLst>
                    </a:pr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85" name="Овал 84"/>
                    <p:cNvSpPr/>
                    <p:nvPr/>
                  </p:nvSpPr>
                  <p:spPr>
                    <a:xfrm>
                      <a:off x="1191023" y="2652012"/>
                      <a:ext cx="1260475" cy="1260475"/>
                    </a:xfrm>
                    <a:prstGeom prst="ellipse">
                      <a:avLst/>
                    </a:prstGeom>
                    <a:grpFill/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</p:grpSp>
            </p:grpSp>
            <p:grpSp>
              <p:nvGrpSpPr>
                <p:cNvPr id="86" name="Группа 85"/>
                <p:cNvGrpSpPr/>
                <p:nvPr/>
              </p:nvGrpSpPr>
              <p:grpSpPr>
                <a:xfrm rot="10800000">
                  <a:off x="2078632" y="1640872"/>
                  <a:ext cx="2526577" cy="2569178"/>
                  <a:chOff x="1059934" y="1965024"/>
                  <a:chExt cx="2526577" cy="2569178"/>
                </a:xfrm>
                <a:grpFill/>
              </p:grpSpPr>
              <p:sp>
                <p:nvSpPr>
                  <p:cNvPr id="87" name="Арка 86"/>
                  <p:cNvSpPr/>
                  <p:nvPr/>
                </p:nvSpPr>
                <p:spPr>
                  <a:xfrm>
                    <a:off x="1059934" y="1965024"/>
                    <a:ext cx="2526577" cy="2569178"/>
                  </a:xfrm>
                  <a:prstGeom prst="blockArc">
                    <a:avLst>
                      <a:gd name="adj1" fmla="val 10799999"/>
                      <a:gd name="adj2" fmla="val 367"/>
                      <a:gd name="adj3" fmla="val 15258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88" name="Овал 87"/>
                  <p:cNvSpPr/>
                  <p:nvPr/>
                </p:nvSpPr>
                <p:spPr>
                  <a:xfrm>
                    <a:off x="1703388" y="2636838"/>
                    <a:ext cx="1260475" cy="1260475"/>
                  </a:xfrm>
                  <a:prstGeom prst="ellipse">
                    <a:avLst/>
                  </a:prstGeom>
                  <a:grpFill/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</p:grpSp>
          </p:grpSp>
          <p:grpSp>
            <p:nvGrpSpPr>
              <p:cNvPr id="17" name="Группа 16"/>
              <p:cNvGrpSpPr/>
              <p:nvPr/>
            </p:nvGrpSpPr>
            <p:grpSpPr>
              <a:xfrm>
                <a:off x="1124708" y="2109556"/>
                <a:ext cx="2602957" cy="1060435"/>
                <a:chOff x="1145335" y="1898743"/>
                <a:chExt cx="2602957" cy="1060435"/>
              </a:xfrm>
              <a:grpFill/>
            </p:grpSpPr>
            <p:sp>
              <p:nvSpPr>
                <p:cNvPr id="92" name="TextBox 91"/>
                <p:cNvSpPr txBox="1"/>
                <p:nvPr/>
              </p:nvSpPr>
              <p:spPr>
                <a:xfrm>
                  <a:off x="1145335" y="1898743"/>
                  <a:ext cx="2602957" cy="338554"/>
                </a:xfrm>
                <a:prstGeom prst="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:pPr marR="38100" algn="ctr">
                    <a:spcBef>
                      <a:spcPts val="105"/>
                    </a:spcBef>
                  </a:pPr>
                  <a:r>
                    <a:rPr lang="ru-RU" sz="1600" b="1" dirty="0" smtClean="0">
                      <a:solidFill>
                        <a:srgbClr val="278C7A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РАЗРАБОТАТЬ ПРОЕКТ</a:t>
                  </a:r>
                  <a:endParaRPr lang="ru-RU" sz="1600" b="1" dirty="0">
                    <a:solidFill>
                      <a:srgbClr val="278C7A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4" name="object 2"/>
                <p:cNvSpPr txBox="1"/>
                <p:nvPr/>
              </p:nvSpPr>
              <p:spPr>
                <a:xfrm>
                  <a:off x="1364719" y="2164731"/>
                  <a:ext cx="2097723" cy="794447"/>
                </a:xfrm>
                <a:prstGeom prst="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txBody>
                <a:bodyPr vert="horz" wrap="square" lIns="0" tIns="55244" rIns="0" bIns="0" rtlCol="0">
                  <a:spAutoFit/>
                </a:bodyPr>
                <a:lstStyle/>
                <a:p>
                  <a:pPr marL="12065" algn="ctr">
                    <a:lnSpc>
                      <a:spcPct val="100000"/>
                    </a:lnSpc>
                    <a:spcBef>
                      <a:spcPts val="434"/>
                    </a:spcBef>
                    <a:buClr>
                      <a:srgbClr val="278C7A"/>
                    </a:buClr>
                    <a:buSzPct val="150000"/>
                    <a:tabLst>
                      <a:tab pos="158115" algn="l"/>
                    </a:tabLst>
                  </a:pPr>
                  <a:r>
                    <a:rPr lang="ru-RU" sz="1600" spc="-5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и</a:t>
                  </a:r>
                  <a:r>
                    <a:rPr lang="ru-RU" sz="1600" spc="-5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 подать заявку</a:t>
                  </a:r>
                  <a:r>
                    <a:rPr lang="en-US" sz="1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/>
                  </a:r>
                  <a:br>
                    <a:rPr lang="en-US" sz="1600" dirty="0">
                      <a:latin typeface="Arial" panose="020B0604020202020204" pitchFamily="34" charset="0"/>
                      <a:cs typeface="Arial" panose="020B0604020202020204" pitchFamily="34" charset="0"/>
                    </a:rPr>
                  </a:br>
                  <a:r>
                    <a:rPr lang="ru-RU" sz="16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в управляющую</a:t>
                  </a:r>
                  <a:br>
                    <a:rPr lang="ru-RU" sz="16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</a:br>
                  <a:r>
                    <a:rPr lang="ru-RU" sz="1600" spc="-5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компанию</a:t>
                  </a:r>
                  <a:endParaRPr lang="en-US" sz="1600" spc="-5" dirty="0" smtClean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95" name="Группа 94"/>
              <p:cNvGrpSpPr/>
              <p:nvPr/>
            </p:nvGrpSpPr>
            <p:grpSpPr>
              <a:xfrm>
                <a:off x="3466501" y="4662041"/>
                <a:ext cx="2496325" cy="1304097"/>
                <a:chOff x="1020106" y="1175971"/>
                <a:chExt cx="2496325" cy="1304097"/>
              </a:xfrm>
              <a:grpFill/>
            </p:grpSpPr>
            <p:sp>
              <p:nvSpPr>
                <p:cNvPr id="96" name="TextBox 95"/>
                <p:cNvSpPr txBox="1"/>
                <p:nvPr/>
              </p:nvSpPr>
              <p:spPr>
                <a:xfrm>
                  <a:off x="1020106" y="1175971"/>
                  <a:ext cx="2496325" cy="33855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 marR="38100" algn="ctr">
                    <a:spcBef>
                      <a:spcPts val="105"/>
                    </a:spcBef>
                  </a:pPr>
                  <a:r>
                    <a:rPr lang="ru-RU" sz="1600" b="1" dirty="0" smtClean="0">
                      <a:solidFill>
                        <a:srgbClr val="278C7A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ПРОЙТИ ЭКСПЕРТИЗУ</a:t>
                  </a:r>
                  <a:endParaRPr lang="ru-RU" sz="1600" b="1" dirty="0">
                    <a:solidFill>
                      <a:srgbClr val="278C7A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7" name="object 2"/>
                <p:cNvSpPr txBox="1"/>
                <p:nvPr/>
              </p:nvSpPr>
              <p:spPr>
                <a:xfrm>
                  <a:off x="1232949" y="1685621"/>
                  <a:ext cx="2097723" cy="79444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vert="horz" wrap="square" lIns="0" tIns="55244" rIns="0" bIns="0" rtlCol="0">
                  <a:spAutoFit/>
                </a:bodyPr>
                <a:lstStyle/>
                <a:p>
                  <a:pPr marL="12065" algn="ctr">
                    <a:lnSpc>
                      <a:spcPct val="100000"/>
                    </a:lnSpc>
                    <a:spcBef>
                      <a:spcPts val="434"/>
                    </a:spcBef>
                    <a:buClr>
                      <a:srgbClr val="278C7A"/>
                    </a:buClr>
                    <a:buSzPct val="150000"/>
                    <a:tabLst>
                      <a:tab pos="158115" algn="l"/>
                    </a:tabLst>
                  </a:pPr>
                  <a:r>
                    <a:rPr lang="ru-RU" sz="1600" spc="-5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е</a:t>
                  </a:r>
                  <a:r>
                    <a:rPr lang="ru-RU" sz="1600" spc="-5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диного экспертного совета технопарков Самарской области</a:t>
                  </a:r>
                  <a:endParaRPr sz="1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98" name="Группа 97"/>
              <p:cNvGrpSpPr/>
              <p:nvPr/>
            </p:nvGrpSpPr>
            <p:grpSpPr>
              <a:xfrm>
                <a:off x="5425744" y="2109556"/>
                <a:ext cx="3079562" cy="1049811"/>
                <a:chOff x="945413" y="1872503"/>
                <a:chExt cx="3079562" cy="1049811"/>
              </a:xfrm>
              <a:grpFill/>
            </p:grpSpPr>
            <p:sp>
              <p:nvSpPr>
                <p:cNvPr id="99" name="TextBox 98"/>
                <p:cNvSpPr txBox="1"/>
                <p:nvPr/>
              </p:nvSpPr>
              <p:spPr>
                <a:xfrm>
                  <a:off x="945413" y="1872503"/>
                  <a:ext cx="3079562" cy="338554"/>
                </a:xfrm>
                <a:prstGeom prst="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:pPr marR="38100" algn="ctr">
                    <a:spcBef>
                      <a:spcPts val="105"/>
                    </a:spcBef>
                  </a:pPr>
                  <a:r>
                    <a:rPr lang="ru-RU" sz="1600" b="1" dirty="0" smtClean="0">
                      <a:solidFill>
                        <a:srgbClr val="278C7A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ЗАКЛЮЧИТЬ СОГЛАШЕНИЕ</a:t>
                  </a:r>
                  <a:endParaRPr lang="ru-RU" sz="1600" b="1" dirty="0">
                    <a:solidFill>
                      <a:srgbClr val="278C7A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0" name="object 2"/>
                <p:cNvSpPr txBox="1"/>
                <p:nvPr/>
              </p:nvSpPr>
              <p:spPr>
                <a:xfrm>
                  <a:off x="1378574" y="2127867"/>
                  <a:ext cx="2097723" cy="794447"/>
                </a:xfrm>
                <a:prstGeom prst="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txBody>
                <a:bodyPr vert="horz" wrap="square" lIns="0" tIns="55244" rIns="0" bIns="0" rtlCol="0">
                  <a:spAutoFit/>
                </a:bodyPr>
                <a:lstStyle/>
                <a:p>
                  <a:pPr marL="12065" algn="ctr">
                    <a:lnSpc>
                      <a:spcPct val="100000"/>
                    </a:lnSpc>
                    <a:spcBef>
                      <a:spcPts val="434"/>
                    </a:spcBef>
                    <a:buClr>
                      <a:srgbClr val="278C7A"/>
                    </a:buClr>
                    <a:buSzPct val="150000"/>
                    <a:tabLst>
                      <a:tab pos="158115" algn="l"/>
                    </a:tabLst>
                  </a:pPr>
                  <a:r>
                    <a:rPr lang="ru-RU" sz="1600" spc="-5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о реализации инновационного проекта</a:t>
                  </a:r>
                  <a:endParaRPr sz="1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01" name="Группа 100"/>
              <p:cNvGrpSpPr/>
              <p:nvPr/>
            </p:nvGrpSpPr>
            <p:grpSpPr>
              <a:xfrm>
                <a:off x="8195058" y="4662041"/>
                <a:ext cx="2212722" cy="1296190"/>
                <a:chOff x="892614" y="1463712"/>
                <a:chExt cx="2212722" cy="1296190"/>
              </a:xfrm>
              <a:grpFill/>
            </p:grpSpPr>
            <p:sp>
              <p:nvSpPr>
                <p:cNvPr id="102" name="TextBox 101"/>
                <p:cNvSpPr txBox="1"/>
                <p:nvPr/>
              </p:nvSpPr>
              <p:spPr>
                <a:xfrm>
                  <a:off x="892614" y="1463712"/>
                  <a:ext cx="2212722" cy="59759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 marR="38100" algn="ctr">
                    <a:spcBef>
                      <a:spcPts val="105"/>
                    </a:spcBef>
                  </a:pPr>
                  <a:r>
                    <a:rPr lang="ru-RU" sz="1600" b="1" dirty="0" smtClean="0">
                      <a:solidFill>
                        <a:srgbClr val="278C7A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ПОЛУЧИТЬ СТАТУС</a:t>
                  </a:r>
                </a:p>
                <a:p>
                  <a:pPr marR="38100" algn="ctr">
                    <a:spcBef>
                      <a:spcPts val="105"/>
                    </a:spcBef>
                  </a:pPr>
                  <a:r>
                    <a:rPr lang="ru-RU" sz="1600" b="1" dirty="0" smtClean="0">
                      <a:solidFill>
                        <a:srgbClr val="278C7A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РЕЗИДЕНТА</a:t>
                  </a:r>
                  <a:endParaRPr lang="ru-RU" sz="1600" b="1" dirty="0">
                    <a:solidFill>
                      <a:srgbClr val="278C7A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3" name="object 2"/>
                <p:cNvSpPr txBox="1"/>
                <p:nvPr/>
              </p:nvSpPr>
              <p:spPr>
                <a:xfrm>
                  <a:off x="950113" y="1965455"/>
                  <a:ext cx="2097723" cy="79444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vert="horz" wrap="square" lIns="0" tIns="55244" rIns="0" bIns="0" rtlCol="0">
                  <a:spAutoFit/>
                </a:bodyPr>
                <a:lstStyle/>
                <a:p>
                  <a:pPr marL="12065" algn="ctr">
                    <a:lnSpc>
                      <a:spcPct val="100000"/>
                    </a:lnSpc>
                    <a:spcBef>
                      <a:spcPts val="434"/>
                    </a:spcBef>
                    <a:buClr>
                      <a:srgbClr val="278C7A"/>
                    </a:buClr>
                    <a:buSzPct val="150000"/>
                    <a:tabLst>
                      <a:tab pos="158115" algn="l"/>
                    </a:tabLst>
                  </a:pPr>
                  <a:r>
                    <a:rPr lang="ru-RU" sz="1600" spc="-5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ru-RU" sz="1600" spc="-5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и подтверждение </a:t>
                  </a:r>
                  <a:br>
                    <a:rPr lang="ru-RU" sz="1600" spc="-5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</a:br>
                  <a:r>
                    <a:rPr lang="ru-RU" sz="1600" spc="-5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о внесении в реестр резидентов</a:t>
                  </a:r>
                  <a:endParaRPr sz="1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pic>
          <p:nvPicPr>
            <p:cNvPr id="3074" name="Picture 2" descr=" "/>
            <p:cNvPicPr>
              <a:picLocks noChangeAspect="1" noChangeArrowheads="1"/>
            </p:cNvPicPr>
            <p:nvPr/>
          </p:nvPicPr>
          <p:blipFill>
            <a:blip r:embed="rId6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99726" y="2989881"/>
              <a:ext cx="862885" cy="8628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8" name="Picture 6" descr=" "/>
            <p:cNvPicPr>
              <a:picLocks noChangeAspect="1" noChangeArrowheads="1"/>
            </p:cNvPicPr>
            <p:nvPr/>
          </p:nvPicPr>
          <p:blipFill>
            <a:blip r:embed="rId7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77846" y="3114794"/>
              <a:ext cx="798161" cy="7981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0" name="Picture 8" descr="Поиск на боковой панели запросов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31794" y="3028267"/>
              <a:ext cx="816439" cy="816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2" name="Picture 10" descr="Поиск на боковой панели запросов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4341" y="2946570"/>
              <a:ext cx="827273" cy="827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96794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6321" y="-342378"/>
            <a:ext cx="36746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Основной текст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3525" y="-822161"/>
            <a:ext cx="36746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Надзаголовок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5925" y="308157"/>
            <a:ext cx="112601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Arial Black" panose="020B0A04020102020204" pitchFamily="34" charset="0"/>
                <a:cs typeface="Arial" panose="020B0604020202020204" pitchFamily="34" charset="0"/>
              </a:rPr>
              <a:t>Чтобы стать резидентом необходимо соблюдать требования</a:t>
            </a:r>
            <a:endParaRPr lang="ru-RU" sz="36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11039" y="-1675070"/>
            <a:ext cx="6096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 smtClean="0">
                <a:hlinkClick r:id="rId3"/>
              </a:rPr>
              <a:t>https://graphicriver.net/item/kalina-pitch-deck-powerpoint-presentation-template/screenshots/43161314?_ga=2.266137615.101209059.1700119344-1551354459.1700119344</a:t>
            </a:r>
            <a:r>
              <a:rPr lang="en-US" sz="800" dirty="0" smtClean="0"/>
              <a:t>  </a:t>
            </a:r>
            <a:endParaRPr lang="ru-RU" sz="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011039" y="-1311621"/>
            <a:ext cx="6096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 smtClean="0">
                <a:hlinkClick r:id="rId4"/>
              </a:rPr>
              <a:t>https://graphicriver.net/item/marketing-plan-strategy-business-plan-proposal-powerpoint/screenshots/42749910?_ga=2.266137615.101209059.1700119344-1551354459.1700119344</a:t>
            </a:r>
            <a:r>
              <a:rPr lang="en-US" sz="800" dirty="0" smtClean="0"/>
              <a:t> </a:t>
            </a:r>
            <a:endParaRPr lang="ru-RU" sz="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011039" y="-92988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 smtClean="0">
                <a:hlinkClick r:id="rId4"/>
              </a:rPr>
              <a:t>https://graphicriver.net/item/marketing-plan-strategy-business-plan-proposal-powerpoint/screenshots/42749910?_ga=2.266137615.101209059.1700119344-1551354459.1700119344</a:t>
            </a:r>
            <a:r>
              <a:rPr lang="en-US" sz="900" dirty="0" smtClean="0"/>
              <a:t> </a:t>
            </a:r>
            <a:endParaRPr lang="ru-RU" sz="9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011039" y="-508212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 smtClean="0">
                <a:hlinkClick r:id="rId5"/>
              </a:rPr>
              <a:t>https://graphicriver.net/item/consulto-business-consulting-powerpoint-template/screenshots/46517179?_ga=2.257293451.101209059.1700119344-1551354459.1700119344</a:t>
            </a:r>
            <a:r>
              <a:rPr lang="en-US" sz="900" dirty="0" smtClean="0"/>
              <a:t> </a:t>
            </a:r>
            <a:endParaRPr lang="ru-RU" sz="900" dirty="0"/>
          </a:p>
        </p:txBody>
      </p:sp>
      <p:sp>
        <p:nvSpPr>
          <p:cNvPr id="11" name="TextBox 10"/>
          <p:cNvSpPr txBox="1"/>
          <p:nvPr/>
        </p:nvSpPr>
        <p:spPr>
          <a:xfrm>
            <a:off x="261514" y="-1315277"/>
            <a:ext cx="36746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Arial Black" panose="020B0A04020102020204" pitchFamily="34" charset="0"/>
                <a:cs typeface="Arial" panose="020B0604020202020204" pitchFamily="34" charset="0"/>
              </a:rPr>
              <a:t>Заголовок</a:t>
            </a:r>
            <a:endParaRPr lang="ru-RU" sz="36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2470806" y="1758534"/>
            <a:ext cx="1636988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R="38100" algn="ctr">
              <a:spcBef>
                <a:spcPts val="105"/>
              </a:spcBef>
            </a:pP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РЕЗИДЕНТУ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2" name="Группа 31"/>
          <p:cNvGrpSpPr/>
          <p:nvPr/>
        </p:nvGrpSpPr>
        <p:grpSpPr>
          <a:xfrm>
            <a:off x="1454595" y="1678143"/>
            <a:ext cx="9439275" cy="4811557"/>
            <a:chOff x="1416050" y="1659093"/>
            <a:chExt cx="9607553" cy="5230819"/>
          </a:xfrm>
        </p:grpSpPr>
        <p:grpSp>
          <p:nvGrpSpPr>
            <p:cNvPr id="28" name="Группа 27"/>
            <p:cNvGrpSpPr/>
            <p:nvPr/>
          </p:nvGrpSpPr>
          <p:grpSpPr>
            <a:xfrm>
              <a:off x="7197839" y="1659093"/>
              <a:ext cx="3825764" cy="5230817"/>
              <a:chOff x="7197836" y="1659094"/>
              <a:chExt cx="3825763" cy="5230819"/>
            </a:xfrm>
          </p:grpSpPr>
          <p:sp>
            <p:nvSpPr>
              <p:cNvPr id="78" name="Полилиния 77"/>
              <p:cNvSpPr/>
              <p:nvPr/>
            </p:nvSpPr>
            <p:spPr>
              <a:xfrm>
                <a:off x="7197836" y="2350897"/>
                <a:ext cx="3578111" cy="3643666"/>
              </a:xfrm>
              <a:custGeom>
                <a:avLst/>
                <a:gdLst>
                  <a:gd name="connsiteX0" fmla="*/ 0 w 3578111"/>
                  <a:gd name="connsiteY0" fmla="*/ 0 h 3643666"/>
                  <a:gd name="connsiteX1" fmla="*/ 3578111 w 3578111"/>
                  <a:gd name="connsiteY1" fmla="*/ 0 h 3643666"/>
                  <a:gd name="connsiteX2" fmla="*/ 3578111 w 3578111"/>
                  <a:gd name="connsiteY2" fmla="*/ 3643666 h 3643666"/>
                  <a:gd name="connsiteX3" fmla="*/ 2601703 w 3578111"/>
                  <a:gd name="connsiteY3" fmla="*/ 3643666 h 3643666"/>
                  <a:gd name="connsiteX4" fmla="*/ 2600422 w 3578111"/>
                  <a:gd name="connsiteY4" fmla="*/ 3619032 h 3643666"/>
                  <a:gd name="connsiteX5" fmla="*/ 1789055 w 3578111"/>
                  <a:gd name="connsiteY5" fmla="*/ 2907863 h 3643666"/>
                  <a:gd name="connsiteX6" fmla="*/ 977688 w 3578111"/>
                  <a:gd name="connsiteY6" fmla="*/ 3619032 h 3643666"/>
                  <a:gd name="connsiteX7" fmla="*/ 976407 w 3578111"/>
                  <a:gd name="connsiteY7" fmla="*/ 3643666 h 3643666"/>
                  <a:gd name="connsiteX8" fmla="*/ 0 w 3578111"/>
                  <a:gd name="connsiteY8" fmla="*/ 3643666 h 3643666"/>
                  <a:gd name="connsiteX9" fmla="*/ 0 w 3578111"/>
                  <a:gd name="connsiteY9" fmla="*/ 0 h 36436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578111" h="3643666">
                    <a:moveTo>
                      <a:pt x="0" y="0"/>
                    </a:moveTo>
                    <a:lnTo>
                      <a:pt x="3578111" y="0"/>
                    </a:lnTo>
                    <a:lnTo>
                      <a:pt x="3578111" y="3643666"/>
                    </a:lnTo>
                    <a:lnTo>
                      <a:pt x="2601703" y="3643666"/>
                    </a:lnTo>
                    <a:lnTo>
                      <a:pt x="2600422" y="3619032"/>
                    </a:lnTo>
                    <a:cubicBezTo>
                      <a:pt x="2558656" y="3219579"/>
                      <a:pt x="2211334" y="2907863"/>
                      <a:pt x="1789055" y="2907863"/>
                    </a:cubicBezTo>
                    <a:cubicBezTo>
                      <a:pt x="1366776" y="2907863"/>
                      <a:pt x="1019454" y="3219579"/>
                      <a:pt x="977688" y="3619032"/>
                    </a:cubicBezTo>
                    <a:lnTo>
                      <a:pt x="976407" y="3643666"/>
                    </a:lnTo>
                    <a:lnTo>
                      <a:pt x="0" y="3643666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2CA08D"/>
                  </a:gs>
                  <a:gs pos="100000">
                    <a:srgbClr val="1E587C"/>
                  </a:gs>
                  <a:gs pos="0">
                    <a:srgbClr val="278C7A"/>
                  </a:gs>
                  <a:gs pos="100000">
                    <a:srgbClr val="21796A"/>
                  </a:gs>
                  <a:gs pos="100000">
                    <a:schemeClr val="accent1">
                      <a:lumMod val="45000"/>
                      <a:lumOff val="55000"/>
                    </a:schemeClr>
                  </a:gs>
                  <a:gs pos="100000">
                    <a:srgbClr val="1E587C"/>
                  </a:gs>
                </a:gsLst>
                <a:lin ang="0" scaled="1"/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27" name="Группа 26"/>
              <p:cNvGrpSpPr/>
              <p:nvPr/>
            </p:nvGrpSpPr>
            <p:grpSpPr>
              <a:xfrm>
                <a:off x="8231502" y="5327245"/>
                <a:ext cx="1510780" cy="1562668"/>
                <a:chOff x="8164997" y="5258761"/>
                <a:chExt cx="1625296" cy="1584327"/>
              </a:xfrm>
            </p:grpSpPr>
            <p:sp>
              <p:nvSpPr>
                <p:cNvPr id="79" name="Полилиния 78"/>
                <p:cNvSpPr/>
                <p:nvPr/>
              </p:nvSpPr>
              <p:spPr>
                <a:xfrm>
                  <a:off x="8164997" y="5258761"/>
                  <a:ext cx="1625296" cy="735803"/>
                </a:xfrm>
                <a:custGeom>
                  <a:avLst/>
                  <a:gdLst>
                    <a:gd name="connsiteX0" fmla="*/ 812648 w 1625296"/>
                    <a:gd name="connsiteY0" fmla="*/ 0 h 735803"/>
                    <a:gd name="connsiteX1" fmla="*/ 1624015 w 1625296"/>
                    <a:gd name="connsiteY1" fmla="*/ 711169 h 735803"/>
                    <a:gd name="connsiteX2" fmla="*/ 1625296 w 1625296"/>
                    <a:gd name="connsiteY2" fmla="*/ 735803 h 735803"/>
                    <a:gd name="connsiteX3" fmla="*/ 0 w 1625296"/>
                    <a:gd name="connsiteY3" fmla="*/ 735803 h 735803"/>
                    <a:gd name="connsiteX4" fmla="*/ 1281 w 1625296"/>
                    <a:gd name="connsiteY4" fmla="*/ 711169 h 735803"/>
                    <a:gd name="connsiteX5" fmla="*/ 812648 w 1625296"/>
                    <a:gd name="connsiteY5" fmla="*/ 0 h 735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25296" h="735803">
                      <a:moveTo>
                        <a:pt x="812648" y="0"/>
                      </a:moveTo>
                      <a:cubicBezTo>
                        <a:pt x="1234927" y="0"/>
                        <a:pt x="1582249" y="311716"/>
                        <a:pt x="1624015" y="711169"/>
                      </a:cubicBezTo>
                      <a:lnTo>
                        <a:pt x="1625296" y="735803"/>
                      </a:lnTo>
                      <a:lnTo>
                        <a:pt x="0" y="735803"/>
                      </a:lnTo>
                      <a:lnTo>
                        <a:pt x="1281" y="711169"/>
                      </a:lnTo>
                      <a:cubicBezTo>
                        <a:pt x="43047" y="311716"/>
                        <a:pt x="390369" y="0"/>
                        <a:pt x="812648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2CA08D"/>
                    </a:gs>
                    <a:gs pos="100000">
                      <a:srgbClr val="1E587C"/>
                    </a:gs>
                    <a:gs pos="0">
                      <a:srgbClr val="278C7A"/>
                    </a:gs>
                    <a:gs pos="100000">
                      <a:srgbClr val="21796A"/>
                    </a:gs>
                    <a:gs pos="100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rgbClr val="1E587C"/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77" name="Полилиния 76"/>
                <p:cNvSpPr/>
                <p:nvPr/>
              </p:nvSpPr>
              <p:spPr>
                <a:xfrm>
                  <a:off x="8164997" y="5994565"/>
                  <a:ext cx="1625296" cy="848523"/>
                </a:xfrm>
                <a:custGeom>
                  <a:avLst/>
                  <a:gdLst>
                    <a:gd name="connsiteX0" fmla="*/ 2930 w 1631156"/>
                    <a:gd name="connsiteY0" fmla="*/ 0 h 848523"/>
                    <a:gd name="connsiteX1" fmla="*/ 1628226 w 1631156"/>
                    <a:gd name="connsiteY1" fmla="*/ 0 h 848523"/>
                    <a:gd name="connsiteX2" fmla="*/ 1631156 w 1631156"/>
                    <a:gd name="connsiteY2" fmla="*/ 56360 h 848523"/>
                    <a:gd name="connsiteX3" fmla="*/ 815578 w 1631156"/>
                    <a:gd name="connsiteY3" fmla="*/ 848523 h 848523"/>
                    <a:gd name="connsiteX4" fmla="*/ 0 w 1631156"/>
                    <a:gd name="connsiteY4" fmla="*/ 56360 h 848523"/>
                    <a:gd name="connsiteX5" fmla="*/ 2930 w 1631156"/>
                    <a:gd name="connsiteY5" fmla="*/ 0 h 8485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31156" h="848523">
                      <a:moveTo>
                        <a:pt x="2930" y="0"/>
                      </a:moveTo>
                      <a:lnTo>
                        <a:pt x="1628226" y="0"/>
                      </a:lnTo>
                      <a:lnTo>
                        <a:pt x="1631156" y="56360"/>
                      </a:lnTo>
                      <a:cubicBezTo>
                        <a:pt x="1631156" y="493860"/>
                        <a:pt x="1266009" y="848523"/>
                        <a:pt x="815578" y="848523"/>
                      </a:cubicBezTo>
                      <a:cubicBezTo>
                        <a:pt x="365147" y="848523"/>
                        <a:pt x="0" y="493860"/>
                        <a:pt x="0" y="56360"/>
                      </a:cubicBezTo>
                      <a:lnTo>
                        <a:pt x="293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2CA08D"/>
                    </a:gs>
                    <a:gs pos="100000">
                      <a:srgbClr val="1E587C"/>
                    </a:gs>
                    <a:gs pos="0">
                      <a:srgbClr val="278C7A"/>
                    </a:gs>
                    <a:gs pos="100000">
                      <a:srgbClr val="21796A"/>
                    </a:gs>
                    <a:gs pos="100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rgbClr val="1E587C"/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57" name="Прямоугольник 56"/>
              <p:cNvSpPr/>
              <p:nvPr/>
            </p:nvSpPr>
            <p:spPr>
              <a:xfrm>
                <a:off x="7197839" y="1659094"/>
                <a:ext cx="3578111" cy="573051"/>
              </a:xfrm>
              <a:prstGeom prst="rect">
                <a:avLst/>
              </a:prstGeom>
              <a:gradFill flip="none" rotWithShape="1">
                <a:gsLst>
                  <a:gs pos="0">
                    <a:srgbClr val="2CA08D"/>
                  </a:gs>
                  <a:gs pos="100000">
                    <a:srgbClr val="1E587C"/>
                  </a:gs>
                  <a:gs pos="0">
                    <a:srgbClr val="278C7A"/>
                  </a:gs>
                  <a:gs pos="100000">
                    <a:srgbClr val="21796A"/>
                  </a:gs>
                  <a:gs pos="100000">
                    <a:schemeClr val="accent1">
                      <a:lumMod val="45000"/>
                      <a:lumOff val="55000"/>
                    </a:schemeClr>
                  </a:gs>
                  <a:gs pos="100000">
                    <a:srgbClr val="1E587C"/>
                  </a:gs>
                </a:gsLst>
                <a:lin ang="0" scaled="1"/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1" name="TextBox 60"/>
              <p:cNvSpPr txBox="1"/>
              <p:nvPr/>
            </p:nvSpPr>
            <p:spPr>
              <a:xfrm>
                <a:off x="7878630" y="1705826"/>
                <a:ext cx="2359265" cy="50189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>
                <a:defPPr>
                  <a:defRPr lang="ru-RU"/>
                </a:defPPr>
                <a:lvl1pPr marR="38100" algn="ctr">
                  <a:spcBef>
                    <a:spcPts val="105"/>
                  </a:spcBef>
                  <a:defRPr sz="24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r>
                  <a:rPr lang="ru-RU" dirty="0"/>
                  <a:t>К РЕЗИДЕНТУ</a:t>
                </a:r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7445488" y="2586792"/>
                <a:ext cx="3578111" cy="22473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180000" marR="38100" indent="-180000">
                  <a:spcBef>
                    <a:spcPts val="500"/>
                  </a:spcBef>
                  <a:buClr>
                    <a:schemeClr val="bg1"/>
                  </a:buClr>
                  <a:buSzPct val="180000"/>
                  <a:buFont typeface="Arial" panose="020B0604020202020204" pitchFamily="34" charset="0"/>
                  <a:buChar char="•"/>
                  <a:tabLst>
                    <a:tab pos="174625" algn="l"/>
                  </a:tabLst>
                </a:pPr>
                <a:r>
                  <a:rPr lang="ru-RU" sz="1600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Наличие юридического лица </a:t>
                </a:r>
                <a:br>
                  <a:rPr lang="ru-RU" sz="1600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ru-RU" sz="1600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или ИП</a:t>
                </a:r>
                <a:br>
                  <a:rPr lang="ru-RU" sz="1600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sz="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180000" marR="38100" indent="-180000">
                  <a:spcBef>
                    <a:spcPts val="500"/>
                  </a:spcBef>
                  <a:buClr>
                    <a:schemeClr val="bg1"/>
                  </a:buClr>
                  <a:buSzPct val="180000"/>
                  <a:buFont typeface="Arial" panose="020B0604020202020204" pitchFamily="34" charset="0"/>
                  <a:buChar char="•"/>
                  <a:tabLst>
                    <a:tab pos="174625" algn="l"/>
                  </a:tabLst>
                </a:pPr>
                <a:r>
                  <a:rPr lang="ru-RU" sz="1600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Заключение соглашения о реализации инновационного проекта с управляющей компанией технопарка</a:t>
                </a:r>
              </a:p>
              <a:p>
                <a:pPr marR="38100">
                  <a:spcBef>
                    <a:spcPts val="500"/>
                  </a:spcBef>
                  <a:buClr>
                    <a:schemeClr val="bg1"/>
                  </a:buClr>
                  <a:buSzPct val="180000"/>
                  <a:tabLst>
                    <a:tab pos="174625" algn="l"/>
                  </a:tabLst>
                </a:pPr>
                <a:endParaRPr lang="ru-RU" sz="16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1" name="Группа 30"/>
            <p:cNvGrpSpPr/>
            <p:nvPr/>
          </p:nvGrpSpPr>
          <p:grpSpPr>
            <a:xfrm>
              <a:off x="1416050" y="1659093"/>
              <a:ext cx="3590281" cy="5230819"/>
              <a:chOff x="1416050" y="1659094"/>
              <a:chExt cx="3590280" cy="5230820"/>
            </a:xfrm>
          </p:grpSpPr>
          <p:grpSp>
            <p:nvGrpSpPr>
              <p:cNvPr id="89" name="Группа 88"/>
              <p:cNvGrpSpPr/>
              <p:nvPr/>
            </p:nvGrpSpPr>
            <p:grpSpPr>
              <a:xfrm>
                <a:off x="1416050" y="1659094"/>
                <a:ext cx="3590280" cy="5230820"/>
                <a:chOff x="7197836" y="1659094"/>
                <a:chExt cx="3590280" cy="5230820"/>
              </a:xfrm>
            </p:grpSpPr>
            <p:sp>
              <p:nvSpPr>
                <p:cNvPr id="90" name="Полилиния 89"/>
                <p:cNvSpPr/>
                <p:nvPr/>
              </p:nvSpPr>
              <p:spPr>
                <a:xfrm>
                  <a:off x="7197836" y="2350897"/>
                  <a:ext cx="3578111" cy="3643666"/>
                </a:xfrm>
                <a:custGeom>
                  <a:avLst/>
                  <a:gdLst>
                    <a:gd name="connsiteX0" fmla="*/ 0 w 3578111"/>
                    <a:gd name="connsiteY0" fmla="*/ 0 h 3643666"/>
                    <a:gd name="connsiteX1" fmla="*/ 3578111 w 3578111"/>
                    <a:gd name="connsiteY1" fmla="*/ 0 h 3643666"/>
                    <a:gd name="connsiteX2" fmla="*/ 3578111 w 3578111"/>
                    <a:gd name="connsiteY2" fmla="*/ 3643666 h 3643666"/>
                    <a:gd name="connsiteX3" fmla="*/ 2601703 w 3578111"/>
                    <a:gd name="connsiteY3" fmla="*/ 3643666 h 3643666"/>
                    <a:gd name="connsiteX4" fmla="*/ 2600422 w 3578111"/>
                    <a:gd name="connsiteY4" fmla="*/ 3619032 h 3643666"/>
                    <a:gd name="connsiteX5" fmla="*/ 1789055 w 3578111"/>
                    <a:gd name="connsiteY5" fmla="*/ 2907863 h 3643666"/>
                    <a:gd name="connsiteX6" fmla="*/ 977688 w 3578111"/>
                    <a:gd name="connsiteY6" fmla="*/ 3619032 h 3643666"/>
                    <a:gd name="connsiteX7" fmla="*/ 976407 w 3578111"/>
                    <a:gd name="connsiteY7" fmla="*/ 3643666 h 3643666"/>
                    <a:gd name="connsiteX8" fmla="*/ 0 w 3578111"/>
                    <a:gd name="connsiteY8" fmla="*/ 3643666 h 3643666"/>
                    <a:gd name="connsiteX9" fmla="*/ 0 w 3578111"/>
                    <a:gd name="connsiteY9" fmla="*/ 0 h 36436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578111" h="3643666">
                      <a:moveTo>
                        <a:pt x="0" y="0"/>
                      </a:moveTo>
                      <a:lnTo>
                        <a:pt x="3578111" y="0"/>
                      </a:lnTo>
                      <a:lnTo>
                        <a:pt x="3578111" y="3643666"/>
                      </a:lnTo>
                      <a:lnTo>
                        <a:pt x="2601703" y="3643666"/>
                      </a:lnTo>
                      <a:lnTo>
                        <a:pt x="2600422" y="3619032"/>
                      </a:lnTo>
                      <a:cubicBezTo>
                        <a:pt x="2558656" y="3219579"/>
                        <a:pt x="2211334" y="2907863"/>
                        <a:pt x="1789055" y="2907863"/>
                      </a:cubicBezTo>
                      <a:cubicBezTo>
                        <a:pt x="1366776" y="2907863"/>
                        <a:pt x="1019454" y="3219579"/>
                        <a:pt x="977688" y="3619032"/>
                      </a:cubicBezTo>
                      <a:lnTo>
                        <a:pt x="976407" y="3643666"/>
                      </a:lnTo>
                      <a:lnTo>
                        <a:pt x="0" y="364366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2CA08D"/>
                    </a:gs>
                    <a:gs pos="100000">
                      <a:srgbClr val="1E587C"/>
                    </a:gs>
                    <a:gs pos="0">
                      <a:srgbClr val="278C7A"/>
                    </a:gs>
                    <a:gs pos="100000">
                      <a:srgbClr val="21796A"/>
                    </a:gs>
                    <a:gs pos="100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rgbClr val="1E587C"/>
                    </a:gs>
                  </a:gsLst>
                  <a:lin ang="0" scaled="1"/>
                  <a:tileRect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grpSp>
              <p:nvGrpSpPr>
                <p:cNvPr id="91" name="Группа 90"/>
                <p:cNvGrpSpPr/>
                <p:nvPr/>
              </p:nvGrpSpPr>
              <p:grpSpPr>
                <a:xfrm>
                  <a:off x="8237372" y="5327245"/>
                  <a:ext cx="1516227" cy="1562669"/>
                  <a:chOff x="8171312" y="5258761"/>
                  <a:chExt cx="1631156" cy="1584328"/>
                </a:xfrm>
              </p:grpSpPr>
              <p:sp>
                <p:nvSpPr>
                  <p:cNvPr id="106" name="Полилиния 105"/>
                  <p:cNvSpPr/>
                  <p:nvPr/>
                </p:nvSpPr>
                <p:spPr>
                  <a:xfrm>
                    <a:off x="8174241" y="5258761"/>
                    <a:ext cx="1625296" cy="735803"/>
                  </a:xfrm>
                  <a:custGeom>
                    <a:avLst/>
                    <a:gdLst>
                      <a:gd name="connsiteX0" fmla="*/ 812648 w 1625296"/>
                      <a:gd name="connsiteY0" fmla="*/ 0 h 735803"/>
                      <a:gd name="connsiteX1" fmla="*/ 1624015 w 1625296"/>
                      <a:gd name="connsiteY1" fmla="*/ 711169 h 735803"/>
                      <a:gd name="connsiteX2" fmla="*/ 1625296 w 1625296"/>
                      <a:gd name="connsiteY2" fmla="*/ 735803 h 735803"/>
                      <a:gd name="connsiteX3" fmla="*/ 0 w 1625296"/>
                      <a:gd name="connsiteY3" fmla="*/ 735803 h 735803"/>
                      <a:gd name="connsiteX4" fmla="*/ 1281 w 1625296"/>
                      <a:gd name="connsiteY4" fmla="*/ 711169 h 735803"/>
                      <a:gd name="connsiteX5" fmla="*/ 812648 w 1625296"/>
                      <a:gd name="connsiteY5" fmla="*/ 0 h 7358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625296" h="735803">
                        <a:moveTo>
                          <a:pt x="812648" y="0"/>
                        </a:moveTo>
                        <a:cubicBezTo>
                          <a:pt x="1234927" y="0"/>
                          <a:pt x="1582249" y="311716"/>
                          <a:pt x="1624015" y="711169"/>
                        </a:cubicBezTo>
                        <a:lnTo>
                          <a:pt x="1625296" y="735803"/>
                        </a:lnTo>
                        <a:lnTo>
                          <a:pt x="0" y="735803"/>
                        </a:lnTo>
                        <a:lnTo>
                          <a:pt x="1281" y="711169"/>
                        </a:lnTo>
                        <a:cubicBezTo>
                          <a:pt x="43047" y="311716"/>
                          <a:pt x="390369" y="0"/>
                          <a:pt x="812648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2CA08D"/>
                      </a:gs>
                      <a:gs pos="100000">
                        <a:srgbClr val="1E587C"/>
                      </a:gs>
                      <a:gs pos="0">
                        <a:srgbClr val="278C7A"/>
                      </a:gs>
                      <a:gs pos="100000">
                        <a:srgbClr val="21796A"/>
                      </a:gs>
                      <a:gs pos="100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rgbClr val="1E587C"/>
                      </a:gs>
                    </a:gsLst>
                    <a:lin ang="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107" name="Полилиния 106"/>
                  <p:cNvSpPr/>
                  <p:nvPr/>
                </p:nvSpPr>
                <p:spPr>
                  <a:xfrm>
                    <a:off x="8171312" y="5994566"/>
                    <a:ext cx="1631156" cy="848523"/>
                  </a:xfrm>
                  <a:custGeom>
                    <a:avLst/>
                    <a:gdLst>
                      <a:gd name="connsiteX0" fmla="*/ 2930 w 1631156"/>
                      <a:gd name="connsiteY0" fmla="*/ 0 h 848523"/>
                      <a:gd name="connsiteX1" fmla="*/ 1628226 w 1631156"/>
                      <a:gd name="connsiteY1" fmla="*/ 0 h 848523"/>
                      <a:gd name="connsiteX2" fmla="*/ 1631156 w 1631156"/>
                      <a:gd name="connsiteY2" fmla="*/ 56360 h 848523"/>
                      <a:gd name="connsiteX3" fmla="*/ 815578 w 1631156"/>
                      <a:gd name="connsiteY3" fmla="*/ 848523 h 848523"/>
                      <a:gd name="connsiteX4" fmla="*/ 0 w 1631156"/>
                      <a:gd name="connsiteY4" fmla="*/ 56360 h 848523"/>
                      <a:gd name="connsiteX5" fmla="*/ 2930 w 1631156"/>
                      <a:gd name="connsiteY5" fmla="*/ 0 h 8485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631156" h="848523">
                        <a:moveTo>
                          <a:pt x="2930" y="0"/>
                        </a:moveTo>
                        <a:lnTo>
                          <a:pt x="1628226" y="0"/>
                        </a:lnTo>
                        <a:lnTo>
                          <a:pt x="1631156" y="56360"/>
                        </a:lnTo>
                        <a:cubicBezTo>
                          <a:pt x="1631156" y="493860"/>
                          <a:pt x="1266009" y="848523"/>
                          <a:pt x="815578" y="848523"/>
                        </a:cubicBezTo>
                        <a:cubicBezTo>
                          <a:pt x="365147" y="848523"/>
                          <a:pt x="0" y="493860"/>
                          <a:pt x="0" y="56360"/>
                        </a:cubicBezTo>
                        <a:lnTo>
                          <a:pt x="293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2CA08D"/>
                      </a:gs>
                      <a:gs pos="100000">
                        <a:srgbClr val="1E587C"/>
                      </a:gs>
                      <a:gs pos="0">
                        <a:srgbClr val="278C7A"/>
                      </a:gs>
                      <a:gs pos="100000">
                        <a:srgbClr val="21796A"/>
                      </a:gs>
                      <a:gs pos="100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rgbClr val="1E587C"/>
                      </a:gs>
                    </a:gsLst>
                    <a:lin ang="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</p:grpSp>
            <p:sp>
              <p:nvSpPr>
                <p:cNvPr id="93" name="Прямоугольник 92"/>
                <p:cNvSpPr/>
                <p:nvPr/>
              </p:nvSpPr>
              <p:spPr>
                <a:xfrm>
                  <a:off x="7210005" y="1659094"/>
                  <a:ext cx="3578111" cy="573051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2CA08D"/>
                    </a:gs>
                    <a:gs pos="100000">
                      <a:srgbClr val="1E587C"/>
                    </a:gs>
                    <a:gs pos="0">
                      <a:srgbClr val="278C7A"/>
                    </a:gs>
                    <a:gs pos="100000">
                      <a:srgbClr val="21796A"/>
                    </a:gs>
                    <a:gs pos="100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rgbClr val="1E587C"/>
                    </a:gs>
                  </a:gsLst>
                  <a:lin ang="0" scaled="1"/>
                  <a:tileRect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04" name="TextBox 103"/>
                <p:cNvSpPr txBox="1"/>
                <p:nvPr/>
              </p:nvSpPr>
              <p:spPr>
                <a:xfrm>
                  <a:off x="8091195" y="1690242"/>
                  <a:ext cx="1948106" cy="50189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 marR="38100" algn="ctr">
                    <a:spcBef>
                      <a:spcPts val="105"/>
                    </a:spcBef>
                  </a:pPr>
                  <a:r>
                    <a:rPr lang="ru-RU" sz="2400" dirty="0" smtClean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К ПРОЕКТУ</a:t>
                  </a:r>
                  <a:endParaRPr lang="ru-RU" sz="24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08" name="TextBox 107"/>
              <p:cNvSpPr txBox="1"/>
              <p:nvPr/>
            </p:nvSpPr>
            <p:spPr>
              <a:xfrm>
                <a:off x="1628661" y="2586792"/>
                <a:ext cx="3365500" cy="211352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180000" marR="38100" indent="-180000">
                  <a:spcBef>
                    <a:spcPts val="500"/>
                  </a:spcBef>
                  <a:buClr>
                    <a:schemeClr val="bg1"/>
                  </a:buClr>
                  <a:buSzPct val="180000"/>
                  <a:buFont typeface="Arial" panose="020B0604020202020204" pitchFamily="34" charset="0"/>
                  <a:buChar char="•"/>
                  <a:tabLst>
                    <a:tab pos="174625" algn="l"/>
                  </a:tabLst>
                </a:pPr>
                <a:r>
                  <a:rPr lang="ru-RU" sz="16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Соответствие направлениям деятельности </a:t>
                </a:r>
                <a:r>
                  <a:rPr lang="ru-RU" sz="1600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технопарка</a:t>
                </a:r>
                <a:br>
                  <a:rPr lang="ru-RU" sz="1600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sz="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180000" marR="38100" indent="-180000">
                  <a:spcBef>
                    <a:spcPts val="500"/>
                  </a:spcBef>
                  <a:buClr>
                    <a:schemeClr val="bg1"/>
                  </a:buClr>
                  <a:buSzPct val="180000"/>
                  <a:buFont typeface="Arial" panose="020B0604020202020204" pitchFamily="34" charset="0"/>
                  <a:buChar char="•"/>
                  <a:tabLst>
                    <a:tab pos="174625" algn="l"/>
                  </a:tabLst>
                </a:pPr>
                <a:r>
                  <a:rPr lang="ru-RU" sz="16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Научно-техническая новизна </a:t>
                </a:r>
                <a:br>
                  <a:rPr lang="ru-RU" sz="16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ru-RU" sz="16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разрабатываемого </a:t>
                </a:r>
                <a:r>
                  <a:rPr lang="ru-RU" sz="1600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продукта</a:t>
                </a:r>
                <a:br>
                  <a:rPr lang="ru-RU" sz="1600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sz="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180000" marR="38100" indent="-180000">
                  <a:spcBef>
                    <a:spcPts val="500"/>
                  </a:spcBef>
                  <a:buClr>
                    <a:schemeClr val="bg1"/>
                  </a:buClr>
                  <a:buSzPct val="180000"/>
                  <a:buFont typeface="Arial" panose="020B0604020202020204" pitchFamily="34" charset="0"/>
                  <a:buChar char="•"/>
                  <a:tabLst>
                    <a:tab pos="174625" algn="l"/>
                  </a:tabLst>
                </a:pPr>
                <a:r>
                  <a:rPr lang="ru-RU" sz="16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Одобрение проекта экспертным советом</a:t>
                </a:r>
              </a:p>
            </p:txBody>
          </p:sp>
        </p:grpSp>
        <p:pic>
          <p:nvPicPr>
            <p:cNvPr id="109" name="Picture 8" descr="Поиск на боковой панели запросов"/>
            <p:cNvPicPr>
              <a:picLocks noChangeAspect="1" noChangeArrowheads="1"/>
            </p:cNvPicPr>
            <p:nvPr/>
          </p:nvPicPr>
          <p:blipFill>
            <a:blip r:embed="rId6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047" y="5644769"/>
              <a:ext cx="816440" cy="8164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775299" y="5644768"/>
              <a:ext cx="859611" cy="8657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7418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6321" y="-342378"/>
            <a:ext cx="36746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Основной текст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3525" y="-822161"/>
            <a:ext cx="36746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Надзаголовок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5925" y="308157"/>
            <a:ext cx="11260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Arial Black" panose="020B0A04020102020204" pitchFamily="34" charset="0"/>
                <a:cs typeface="Arial" panose="020B0604020202020204" pitchFamily="34" charset="0"/>
              </a:rPr>
              <a:t>Наши резиденты успешны!</a:t>
            </a:r>
            <a:endParaRPr lang="ru-RU" sz="36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11039" y="-1675070"/>
            <a:ext cx="6096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 smtClean="0">
                <a:hlinkClick r:id="rId3"/>
              </a:rPr>
              <a:t>https://graphicriver.net/item/kalina-pitch-deck-powerpoint-presentation-template/screenshots/43161314?_ga=2.266137615.101209059.1700119344-1551354459.1700119344</a:t>
            </a:r>
            <a:r>
              <a:rPr lang="en-US" sz="800" dirty="0" smtClean="0"/>
              <a:t>  </a:t>
            </a:r>
            <a:endParaRPr lang="ru-RU" sz="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011039" y="-1311621"/>
            <a:ext cx="6096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 smtClean="0">
                <a:hlinkClick r:id="rId4"/>
              </a:rPr>
              <a:t>https://graphicriver.net/item/marketing-plan-strategy-business-plan-proposal-powerpoint/screenshots/42749910?_ga=2.266137615.101209059.1700119344-1551354459.1700119344</a:t>
            </a:r>
            <a:r>
              <a:rPr lang="en-US" sz="800" dirty="0" smtClean="0"/>
              <a:t> </a:t>
            </a:r>
            <a:endParaRPr lang="ru-RU" sz="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011039" y="-92988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 smtClean="0">
                <a:hlinkClick r:id="rId4"/>
              </a:rPr>
              <a:t>https://graphicriver.net/item/marketing-plan-strategy-business-plan-proposal-powerpoint/screenshots/42749910?_ga=2.266137615.101209059.1700119344-1551354459.1700119344</a:t>
            </a:r>
            <a:r>
              <a:rPr lang="en-US" sz="900" dirty="0" smtClean="0"/>
              <a:t> </a:t>
            </a:r>
            <a:endParaRPr lang="ru-RU" sz="9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011039" y="-508212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 smtClean="0">
                <a:hlinkClick r:id="rId5"/>
              </a:rPr>
              <a:t>https://graphicriver.net/item/consulto-business-consulting-powerpoint-template/screenshots/46517179?_ga=2.257293451.101209059.1700119344-1551354459.1700119344</a:t>
            </a:r>
            <a:r>
              <a:rPr lang="en-US" sz="900" dirty="0" smtClean="0"/>
              <a:t> </a:t>
            </a:r>
            <a:endParaRPr lang="ru-RU" sz="900" dirty="0"/>
          </a:p>
        </p:txBody>
      </p:sp>
      <p:sp>
        <p:nvSpPr>
          <p:cNvPr id="11" name="TextBox 10"/>
          <p:cNvSpPr txBox="1"/>
          <p:nvPr/>
        </p:nvSpPr>
        <p:spPr>
          <a:xfrm>
            <a:off x="261514" y="-1315277"/>
            <a:ext cx="36746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Arial Black" panose="020B0A04020102020204" pitchFamily="34" charset="0"/>
                <a:cs typeface="Arial" panose="020B0604020202020204" pitchFamily="34" charset="0"/>
              </a:rPr>
              <a:t>Заголовок</a:t>
            </a:r>
            <a:endParaRPr lang="ru-RU" sz="36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2470806" y="1758534"/>
            <a:ext cx="1636988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R="38100" algn="ctr">
              <a:spcBef>
                <a:spcPts val="105"/>
              </a:spcBef>
            </a:pP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РЕЗИДЕНТУ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515938" y="1607133"/>
            <a:ext cx="2460193" cy="619201"/>
            <a:chOff x="595367" y="1277400"/>
            <a:chExt cx="2460193" cy="619201"/>
          </a:xfrm>
        </p:grpSpPr>
        <p:sp>
          <p:nvSpPr>
            <p:cNvPr id="36" name="TextBox 35"/>
            <p:cNvSpPr txBox="1"/>
            <p:nvPr/>
          </p:nvSpPr>
          <p:spPr>
            <a:xfrm>
              <a:off x="1774825" y="1401525"/>
              <a:ext cx="1280735" cy="4862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600" dirty="0">
                  <a:latin typeface="Arial" panose="020B0604020202020204" pitchFamily="34" charset="0"/>
                  <a:cs typeface="Arial" panose="020B0604020202020204" pitchFamily="34" charset="0"/>
                </a:rPr>
                <a:t>резидентов</a:t>
              </a:r>
            </a:p>
            <a:p>
              <a:pPr>
                <a:lnSpc>
                  <a:spcPct val="80000"/>
                </a:lnSpc>
              </a:pPr>
              <a:r>
                <a:rPr lang="ru-RU" sz="1600" dirty="0">
                  <a:latin typeface="Arial" panose="020B0604020202020204" pitchFamily="34" charset="0"/>
                  <a:cs typeface="Arial" panose="020B0604020202020204" pitchFamily="34" charset="0"/>
                </a:rPr>
                <a:t>технопарка</a:t>
              </a:r>
            </a:p>
          </p:txBody>
        </p:sp>
        <p:grpSp>
          <p:nvGrpSpPr>
            <p:cNvPr id="2" name="Группа 1"/>
            <p:cNvGrpSpPr/>
            <p:nvPr/>
          </p:nvGrpSpPr>
          <p:grpSpPr>
            <a:xfrm>
              <a:off x="595367" y="1277400"/>
              <a:ext cx="1431915" cy="619201"/>
              <a:chOff x="595367" y="1277400"/>
              <a:chExt cx="1431915" cy="619201"/>
            </a:xfrm>
          </p:grpSpPr>
          <p:sp>
            <p:nvSpPr>
              <p:cNvPr id="34" name="Стрелка вниз 33"/>
              <p:cNvSpPr/>
              <p:nvPr/>
            </p:nvSpPr>
            <p:spPr>
              <a:xfrm flipV="1">
                <a:off x="595367" y="1277400"/>
                <a:ext cx="500813" cy="558907"/>
              </a:xfrm>
              <a:prstGeom prst="downArrow">
                <a:avLst>
                  <a:gd name="adj1" fmla="val 45947"/>
                  <a:gd name="adj2" fmla="val 50000"/>
                </a:avLst>
              </a:prstGeom>
              <a:solidFill>
                <a:srgbClr val="278C7A">
                  <a:alpha val="48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1005849" y="1373381"/>
                <a:ext cx="102143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2800" dirty="0" smtClean="0">
                    <a:solidFill>
                      <a:srgbClr val="6768AB"/>
                    </a:solidFill>
                    <a:latin typeface="Arial Black" panose="020B0A04020102020204" pitchFamily="34" charset="0"/>
                    <a:ea typeface="Segoe UI Black" panose="020B0A02040204020203" pitchFamily="34" charset="0"/>
                  </a:rPr>
                  <a:t>300 </a:t>
                </a:r>
                <a:endParaRPr lang="ru-RU" sz="2800" dirty="0">
                  <a:solidFill>
                    <a:srgbClr val="6768AB"/>
                  </a:solidFill>
                  <a:latin typeface="Arial Black" panose="020B0A04020102020204" pitchFamily="34" charset="0"/>
                  <a:ea typeface="Segoe UI Black" panose="020B0A02040204020203" pitchFamily="34" charset="0"/>
                </a:endParaRPr>
              </a:p>
            </p:txBody>
          </p:sp>
        </p:grpSp>
      </p:grpSp>
      <p:grpSp>
        <p:nvGrpSpPr>
          <p:cNvPr id="56" name="Группа 55"/>
          <p:cNvGrpSpPr/>
          <p:nvPr/>
        </p:nvGrpSpPr>
        <p:grpSpPr>
          <a:xfrm>
            <a:off x="533064" y="3142692"/>
            <a:ext cx="3093059" cy="619201"/>
            <a:chOff x="595367" y="1277400"/>
            <a:chExt cx="3093059" cy="619201"/>
          </a:xfrm>
        </p:grpSpPr>
        <p:sp>
          <p:nvSpPr>
            <p:cNvPr id="58" name="TextBox 57"/>
            <p:cNvSpPr txBox="1"/>
            <p:nvPr/>
          </p:nvSpPr>
          <p:spPr>
            <a:xfrm>
              <a:off x="1774825" y="1401525"/>
              <a:ext cx="1913601" cy="4862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600" dirty="0">
                  <a:latin typeface="Arial" panose="020B0604020202020204" pitchFamily="34" charset="0"/>
                  <a:cs typeface="Arial" panose="020B0604020202020204" pitchFamily="34" charset="0"/>
                </a:rPr>
                <a:t>п</a:t>
              </a:r>
              <a:r>
                <a:rPr lang="ru-RU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атентов </a:t>
              </a:r>
            </a:p>
            <a:p>
              <a:pPr>
                <a:lnSpc>
                  <a:spcPct val="80000"/>
                </a:lnSpc>
              </a:pPr>
              <a:r>
                <a:rPr lang="ru-RU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зарегистрировано</a:t>
              </a:r>
              <a:endParaRPr lang="ru-RU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59" name="Группа 58"/>
            <p:cNvGrpSpPr/>
            <p:nvPr/>
          </p:nvGrpSpPr>
          <p:grpSpPr>
            <a:xfrm>
              <a:off x="595367" y="1277400"/>
              <a:ext cx="1431915" cy="619201"/>
              <a:chOff x="595367" y="1277400"/>
              <a:chExt cx="1431915" cy="619201"/>
            </a:xfrm>
          </p:grpSpPr>
          <p:sp>
            <p:nvSpPr>
              <p:cNvPr id="62" name="Стрелка вниз 61"/>
              <p:cNvSpPr/>
              <p:nvPr/>
            </p:nvSpPr>
            <p:spPr>
              <a:xfrm flipV="1">
                <a:off x="595367" y="1277400"/>
                <a:ext cx="500813" cy="558907"/>
              </a:xfrm>
              <a:prstGeom prst="downArrow">
                <a:avLst>
                  <a:gd name="adj1" fmla="val 45947"/>
                  <a:gd name="adj2" fmla="val 50000"/>
                </a:avLst>
              </a:prstGeom>
              <a:solidFill>
                <a:srgbClr val="278C7A">
                  <a:alpha val="48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4" name="TextBox 63"/>
              <p:cNvSpPr txBox="1"/>
              <p:nvPr/>
            </p:nvSpPr>
            <p:spPr>
              <a:xfrm>
                <a:off x="1005849" y="1373381"/>
                <a:ext cx="102143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2800" dirty="0" smtClean="0">
                    <a:solidFill>
                      <a:srgbClr val="6768AB"/>
                    </a:solidFill>
                    <a:latin typeface="Arial Black" panose="020B0A04020102020204" pitchFamily="34" charset="0"/>
                    <a:ea typeface="Segoe UI Black" panose="020B0A02040204020203" pitchFamily="34" charset="0"/>
                  </a:rPr>
                  <a:t>100 </a:t>
                </a:r>
                <a:endParaRPr lang="ru-RU" sz="2800" dirty="0">
                  <a:solidFill>
                    <a:srgbClr val="6768AB"/>
                  </a:solidFill>
                  <a:latin typeface="Arial Black" panose="020B0A04020102020204" pitchFamily="34" charset="0"/>
                  <a:ea typeface="Segoe UI Black" panose="020B0A02040204020203" pitchFamily="34" charset="0"/>
                </a:endParaRPr>
              </a:p>
            </p:txBody>
          </p:sp>
        </p:grpSp>
      </p:grpSp>
      <p:pic>
        <p:nvPicPr>
          <p:cNvPr id="70" name="Рисунок 6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38" y="6089099"/>
            <a:ext cx="1061197" cy="400602"/>
          </a:xfrm>
          <a:prstGeom prst="rect">
            <a:avLst/>
          </a:prstGeom>
        </p:spPr>
      </p:pic>
      <p:grpSp>
        <p:nvGrpSpPr>
          <p:cNvPr id="71" name="Группа 70"/>
          <p:cNvGrpSpPr/>
          <p:nvPr/>
        </p:nvGrpSpPr>
        <p:grpSpPr>
          <a:xfrm>
            <a:off x="1679145" y="6245372"/>
            <a:ext cx="1472236" cy="327621"/>
            <a:chOff x="9660476" y="3145399"/>
            <a:chExt cx="1956183" cy="436658"/>
          </a:xfrm>
        </p:grpSpPr>
        <p:pic>
          <p:nvPicPr>
            <p:cNvPr id="72" name="Рисунок 7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60476" y="3145399"/>
              <a:ext cx="1956183" cy="260268"/>
            </a:xfrm>
            <a:prstGeom prst="rect">
              <a:avLst/>
            </a:prstGeom>
          </p:spPr>
        </p:pic>
        <p:pic>
          <p:nvPicPr>
            <p:cNvPr id="73" name="Picture 7" descr="Tessonics Logo"/>
            <p:cNvPicPr>
              <a:picLocks noChangeArrowheads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20330" y="3391557"/>
              <a:ext cx="1604434" cy="190500"/>
            </a:xfrm>
            <a:prstGeom prst="rect">
              <a:avLst/>
            </a:prstGeom>
            <a:noFill/>
            <a:ln>
              <a:noFill/>
            </a:ln>
            <a:effectLst>
              <a:outerShdw blurRad="127000" dist="50800" dir="5400000" sx="106000" sy="106000" algn="ctr" rotWithShape="0">
                <a:prstClr val="black">
                  <a:alpha val="14000"/>
                </a:prstClr>
              </a:outerShdw>
            </a:effectLst>
            <a:extLst/>
          </p:spPr>
        </p:pic>
      </p:grpSp>
      <p:pic>
        <p:nvPicPr>
          <p:cNvPr id="74" name="Рисунок 73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8294" y="6139086"/>
            <a:ext cx="1426231" cy="367557"/>
          </a:xfrm>
          <a:prstGeom prst="rect">
            <a:avLst/>
          </a:prstGeom>
          <a:noFill/>
        </p:spPr>
      </p:pic>
      <p:pic>
        <p:nvPicPr>
          <p:cNvPr id="75" name="Рисунок 74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439" y="6062039"/>
            <a:ext cx="1175876" cy="462754"/>
          </a:xfrm>
          <a:prstGeom prst="rect">
            <a:avLst/>
          </a:prstGeom>
        </p:spPr>
      </p:pic>
      <p:pic>
        <p:nvPicPr>
          <p:cNvPr id="76" name="Рисунок 75" descr="C:\Users\Алексей\AppData\Local\Microsoft\Windows\INetCache\Content.Word\ATS_logo_new_2019-01.pn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117" y="5904022"/>
            <a:ext cx="1156876" cy="692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Picture 2" descr="https://hcoatings.ru/upload/landing/eb9/g52ja8oxvx7hy7rucv8r8md60ojg2arm/2_1x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6660" y="6160676"/>
            <a:ext cx="1115018" cy="309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Рисунок 80"/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7480" y="6062039"/>
            <a:ext cx="1489070" cy="424790"/>
          </a:xfrm>
          <a:prstGeom prst="rect">
            <a:avLst/>
          </a:prstGeom>
          <a:noFill/>
        </p:spPr>
      </p:pic>
      <p:pic>
        <p:nvPicPr>
          <p:cNvPr id="82" name="Рисунок 81" descr="http://news.zvalley.ru/wp-content/uploads/2018/01/LL4SAuxHAtp4mH4h-800x675.jpg"/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2352" y="5840709"/>
            <a:ext cx="1079543" cy="881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" name="Группа 11"/>
          <p:cNvGrpSpPr/>
          <p:nvPr/>
        </p:nvGrpSpPr>
        <p:grpSpPr>
          <a:xfrm>
            <a:off x="570771" y="4580567"/>
            <a:ext cx="2477726" cy="995599"/>
            <a:chOff x="526496" y="3774729"/>
            <a:chExt cx="2477726" cy="995599"/>
          </a:xfrm>
        </p:grpSpPr>
        <p:grpSp>
          <p:nvGrpSpPr>
            <p:cNvPr id="51" name="Группа 50"/>
            <p:cNvGrpSpPr/>
            <p:nvPr/>
          </p:nvGrpSpPr>
          <p:grpSpPr>
            <a:xfrm>
              <a:off x="526496" y="3774729"/>
              <a:ext cx="2477726" cy="638476"/>
              <a:chOff x="595367" y="1277400"/>
              <a:chExt cx="2477726" cy="638476"/>
            </a:xfrm>
          </p:grpSpPr>
          <p:sp>
            <p:nvSpPr>
              <p:cNvPr id="52" name="TextBox 51"/>
              <p:cNvSpPr txBox="1"/>
              <p:nvPr/>
            </p:nvSpPr>
            <p:spPr>
              <a:xfrm>
                <a:off x="1778251" y="1429589"/>
                <a:ext cx="1294842" cy="4862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ru-RU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нвестиции</a:t>
                </a:r>
              </a:p>
              <a:p>
                <a:pPr>
                  <a:lnSpc>
                    <a:spcPct val="80000"/>
                  </a:lnSpc>
                </a:pPr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в</a:t>
                </a:r>
                <a:r>
                  <a:rPr lang="ru-RU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проекты</a:t>
                </a:r>
                <a:endParaRPr lang="ru-RU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53" name="Группа 52"/>
              <p:cNvGrpSpPr/>
              <p:nvPr/>
            </p:nvGrpSpPr>
            <p:grpSpPr>
              <a:xfrm>
                <a:off x="595367" y="1277400"/>
                <a:ext cx="1313293" cy="619201"/>
                <a:chOff x="595367" y="1277400"/>
                <a:chExt cx="1313293" cy="619201"/>
              </a:xfrm>
            </p:grpSpPr>
            <p:sp>
              <p:nvSpPr>
                <p:cNvPr id="54" name="Стрелка вниз 53"/>
                <p:cNvSpPr/>
                <p:nvPr/>
              </p:nvSpPr>
              <p:spPr>
                <a:xfrm flipV="1">
                  <a:off x="595367" y="1277400"/>
                  <a:ext cx="500813" cy="558907"/>
                </a:xfrm>
                <a:prstGeom prst="downArrow">
                  <a:avLst>
                    <a:gd name="adj1" fmla="val 45947"/>
                    <a:gd name="adj2" fmla="val 50000"/>
                  </a:avLst>
                </a:prstGeom>
                <a:solidFill>
                  <a:srgbClr val="278C7A">
                    <a:alpha val="48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5" name="TextBox 54"/>
                <p:cNvSpPr txBox="1"/>
                <p:nvPr/>
              </p:nvSpPr>
              <p:spPr>
                <a:xfrm>
                  <a:off x="1005849" y="1373381"/>
                  <a:ext cx="902811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sz="2800" dirty="0" smtClean="0">
                      <a:solidFill>
                        <a:srgbClr val="6768AB"/>
                      </a:solidFill>
                      <a:latin typeface="Arial Black" panose="020B0A04020102020204" pitchFamily="34" charset="0"/>
                      <a:ea typeface="Segoe UI Black" panose="020B0A02040204020203" pitchFamily="34" charset="0"/>
                    </a:rPr>
                    <a:t>45  </a:t>
                  </a:r>
                  <a:endParaRPr lang="ru-RU" sz="2800" dirty="0">
                    <a:solidFill>
                      <a:srgbClr val="6768AB"/>
                    </a:solidFill>
                    <a:latin typeface="Arial Black" panose="020B0A04020102020204" pitchFamily="34" charset="0"/>
                    <a:ea typeface="Segoe UI Black" panose="020B0A02040204020203" pitchFamily="34" charset="0"/>
                  </a:endParaRPr>
                </a:p>
              </p:txBody>
            </p:sp>
          </p:grpSp>
        </p:grpSp>
        <p:sp>
          <p:nvSpPr>
            <p:cNvPr id="85" name="TextBox 84"/>
            <p:cNvSpPr txBox="1"/>
            <p:nvPr/>
          </p:nvSpPr>
          <p:spPr>
            <a:xfrm>
              <a:off x="914759" y="4247108"/>
              <a:ext cx="76335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>
                <a:defRPr sz="2800">
                  <a:solidFill>
                    <a:srgbClr val="6768AB"/>
                  </a:solidFill>
                  <a:latin typeface="Arial Black" panose="020B0A04020102020204" pitchFamily="34" charset="0"/>
                  <a:ea typeface="Segoe UI Black" panose="020B0A02040204020203" pitchFamily="34" charset="0"/>
                </a:defRPr>
              </a:lvl1pPr>
            </a:lstStyle>
            <a:p>
              <a:pPr algn="ctr"/>
              <a:r>
                <a:rPr lang="ru-RU" sz="1400" dirty="0"/>
                <a:t>млрд.</a:t>
              </a:r>
            </a:p>
            <a:p>
              <a:pPr algn="ctr"/>
              <a:r>
                <a:rPr lang="ru-RU" sz="1400" dirty="0"/>
                <a:t>руб.</a:t>
              </a:r>
            </a:p>
          </p:txBody>
        </p:sp>
      </p:grpSp>
      <p:graphicFrame>
        <p:nvGraphicFramePr>
          <p:cNvPr id="44" name="Диаграмма 4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1500372"/>
              </p:ext>
            </p:extLst>
          </p:nvPr>
        </p:nvGraphicFramePr>
        <p:xfrm>
          <a:off x="3763962" y="1266470"/>
          <a:ext cx="7647750" cy="42352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</p:spTree>
    <p:extLst>
      <p:ext uri="{BB962C8B-B14F-4D97-AF65-F5344CB8AC3E}">
        <p14:creationId xmlns:p14="http://schemas.microsoft.com/office/powerpoint/2010/main" val="590036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erson holding pencil near laptop compu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3074" y="2486136"/>
            <a:ext cx="6022990" cy="4000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653074" y="2468585"/>
            <a:ext cx="6022989" cy="4015991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63525" y="-333565"/>
            <a:ext cx="36746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Основной текст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3525" y="-822161"/>
            <a:ext cx="36746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Надзаголовок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5925" y="333559"/>
            <a:ext cx="1126013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Arial Black" panose="020B0A04020102020204" pitchFamily="34" charset="0"/>
                <a:cs typeface="Arial" panose="020B0604020202020204" pitchFamily="34" charset="0"/>
              </a:rPr>
              <a:t>Стать резидентом технопарка </a:t>
            </a:r>
            <a:br>
              <a:rPr lang="ru-RU" sz="3600" dirty="0" smtClean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latin typeface="Arial Black" panose="020B0A04020102020204" pitchFamily="34" charset="0"/>
                <a:cs typeface="Arial" panose="020B0604020202020204" pitchFamily="34" charset="0"/>
              </a:rPr>
              <a:t>«Жигулевская долина»</a:t>
            </a:r>
          </a:p>
          <a:p>
            <a:r>
              <a:rPr lang="ru-RU" sz="5400" dirty="0" smtClean="0">
                <a:solidFill>
                  <a:srgbClr val="278C7A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ЛЕГКО!</a:t>
            </a:r>
            <a:endParaRPr lang="ru-RU" sz="5400" dirty="0">
              <a:solidFill>
                <a:srgbClr val="278C7A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11039" y="-1675070"/>
            <a:ext cx="6096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 smtClean="0">
                <a:hlinkClick r:id="rId4"/>
              </a:rPr>
              <a:t>https://graphicriver.net/item/kalina-pitch-deck-powerpoint-presentation-template/screenshots/43161314?_ga=2.266137615.101209059.1700119344-1551354459.1700119344</a:t>
            </a:r>
            <a:r>
              <a:rPr lang="en-US" sz="800" dirty="0" smtClean="0"/>
              <a:t>  </a:t>
            </a:r>
            <a:endParaRPr lang="ru-RU" sz="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011039" y="-1311621"/>
            <a:ext cx="6096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 smtClean="0">
                <a:hlinkClick r:id="rId5"/>
              </a:rPr>
              <a:t>https://graphicriver.net/item/marketing-plan-strategy-business-plan-proposal-powerpoint/screenshots/42749910?_ga=2.266137615.101209059.1700119344-1551354459.1700119344</a:t>
            </a:r>
            <a:r>
              <a:rPr lang="en-US" sz="800" dirty="0" smtClean="0"/>
              <a:t> </a:t>
            </a:r>
            <a:endParaRPr lang="ru-RU" sz="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011039" y="-92988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 smtClean="0">
                <a:hlinkClick r:id="rId5"/>
              </a:rPr>
              <a:t>https://graphicriver.net/item/marketing-plan-strategy-business-plan-proposal-powerpoint/screenshots/42749910?_ga=2.266137615.101209059.1700119344-1551354459.1700119344</a:t>
            </a:r>
            <a:r>
              <a:rPr lang="en-US" sz="900" dirty="0" smtClean="0"/>
              <a:t> </a:t>
            </a:r>
            <a:endParaRPr lang="ru-RU" sz="9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011039" y="-508212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 smtClean="0">
                <a:hlinkClick r:id="rId6"/>
              </a:rPr>
              <a:t>https://graphicriver.net/item/consulto-business-consulting-powerpoint-template/screenshots/46517179?_ga=2.257293451.101209059.1700119344-1551354459.1700119344</a:t>
            </a:r>
            <a:r>
              <a:rPr lang="en-US" sz="900" dirty="0" smtClean="0"/>
              <a:t> </a:t>
            </a:r>
            <a:endParaRPr lang="ru-RU" sz="900" dirty="0"/>
          </a:p>
        </p:txBody>
      </p:sp>
      <p:sp>
        <p:nvSpPr>
          <p:cNvPr id="11" name="TextBox 10"/>
          <p:cNvSpPr txBox="1"/>
          <p:nvPr/>
        </p:nvSpPr>
        <p:spPr>
          <a:xfrm>
            <a:off x="415925" y="-1343023"/>
            <a:ext cx="36746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Arial Black" panose="020B0A04020102020204" pitchFamily="34" charset="0"/>
                <a:cs typeface="Arial" panose="020B0604020202020204" pitchFamily="34" charset="0"/>
              </a:rPr>
              <a:t>Заголовок</a:t>
            </a:r>
            <a:endParaRPr lang="ru-RU" sz="36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452511" y="3796641"/>
            <a:ext cx="5449854" cy="895117"/>
            <a:chOff x="415925" y="3791254"/>
            <a:chExt cx="5449854" cy="895117"/>
          </a:xfrm>
        </p:grpSpPr>
        <p:sp>
          <p:nvSpPr>
            <p:cNvPr id="13" name="TextBox 12"/>
            <p:cNvSpPr txBox="1"/>
            <p:nvPr/>
          </p:nvSpPr>
          <p:spPr>
            <a:xfrm>
              <a:off x="415925" y="3791254"/>
              <a:ext cx="5449854" cy="8951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80000" indent="-180000">
                <a:spcBef>
                  <a:spcPts val="500"/>
                </a:spcBef>
                <a:buClr>
                  <a:schemeClr val="accent6">
                    <a:lumMod val="75000"/>
                  </a:schemeClr>
                </a:buClr>
                <a:buFont typeface="Arial" panose="020B0604020202020204" pitchFamily="34" charset="0"/>
                <a:buChar char="•"/>
                <a:tabLst>
                  <a:tab pos="174625" algn="l"/>
                </a:tabLst>
              </a:pPr>
              <a:r>
                <a:rPr lang="ru-RU" sz="1600" dirty="0">
                  <a:latin typeface="Arial" panose="020B0604020202020204" pitchFamily="34" charset="0"/>
                  <a:cs typeface="Arial" panose="020B0604020202020204" pitchFamily="34" charset="0"/>
                </a:rPr>
                <a:t>р</a:t>
              </a:r>
              <a:r>
                <a:rPr lang="ru-RU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азработать инновационный проект</a:t>
              </a:r>
              <a:endParaRPr lang="ru-RU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80000" indent="-180000">
                <a:spcBef>
                  <a:spcPts val="500"/>
                </a:spcBef>
                <a:buClr>
                  <a:schemeClr val="accent6">
                    <a:lumMod val="75000"/>
                  </a:schemeClr>
                </a:buClr>
                <a:buFont typeface="Arial" panose="020B0604020202020204" pitchFamily="34" charset="0"/>
                <a:buChar char="•"/>
                <a:tabLst>
                  <a:tab pos="174625" algn="l"/>
                </a:tabLst>
              </a:pPr>
              <a:r>
                <a:rPr lang="ru-RU" sz="1600" dirty="0">
                  <a:latin typeface="Arial" panose="020B0604020202020204" pitchFamily="34" charset="0"/>
                  <a:cs typeface="Arial" panose="020B0604020202020204" pitchFamily="34" charset="0"/>
                </a:rPr>
                <a:t>п</a:t>
              </a:r>
              <a:r>
                <a:rPr lang="ru-RU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одготовить заявку на экспертизу</a:t>
              </a:r>
              <a:endParaRPr lang="ru-RU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buClr>
                  <a:schemeClr val="accent6">
                    <a:lumMod val="75000"/>
                  </a:schemeClr>
                </a:buClr>
                <a:tabLst>
                  <a:tab pos="360363" algn="l"/>
                </a:tabLst>
              </a:pPr>
              <a:endParaRPr lang="ru-RU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Овал 28"/>
            <p:cNvSpPr/>
            <p:nvPr/>
          </p:nvSpPr>
          <p:spPr>
            <a:xfrm>
              <a:off x="502216" y="4188429"/>
              <a:ext cx="108000" cy="108000"/>
            </a:xfrm>
            <a:prstGeom prst="ellipse">
              <a:avLst/>
            </a:prstGeom>
            <a:solidFill>
              <a:srgbClr val="278C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278C7A"/>
                </a:solidFill>
              </a:endParaRPr>
            </a:p>
          </p:txBody>
        </p:sp>
        <p:sp>
          <p:nvSpPr>
            <p:cNvPr id="33" name="Овал 32"/>
            <p:cNvSpPr/>
            <p:nvPr/>
          </p:nvSpPr>
          <p:spPr>
            <a:xfrm>
              <a:off x="502216" y="3906929"/>
              <a:ext cx="108000" cy="108000"/>
            </a:xfrm>
            <a:prstGeom prst="ellipse">
              <a:avLst/>
            </a:prstGeom>
            <a:solidFill>
              <a:srgbClr val="278C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278C7A"/>
                </a:solidFill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452511" y="2509913"/>
            <a:ext cx="6551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ОБРАТИТЕСЬ и специалисты 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управляющей компании  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бесплатно помогут вам: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2216" y="5349401"/>
            <a:ext cx="6551760" cy="117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8(8482) 93-00-93 доб.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935,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433</a:t>
            </a:r>
          </a:p>
          <a:p>
            <a:pPr>
              <a:lnSpc>
                <a:spcPct val="110000"/>
              </a:lnSpc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resident.dolina@cik63.ru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Тольятти, Южное шоссе 165, </a:t>
            </a:r>
          </a:p>
          <a:p>
            <a:pPr>
              <a:lnSpc>
                <a:spcPct val="110000"/>
              </a:lnSpc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офис 306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53073" y="4929232"/>
            <a:ext cx="1532313" cy="158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288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3845</TotalTime>
  <Words>527</Words>
  <Application>Microsoft Office PowerPoint</Application>
  <PresentationFormat>Широкоэкранный</PresentationFormat>
  <Paragraphs>172</Paragraphs>
  <Slides>8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Arial Black</vt:lpstr>
      <vt:lpstr>Segoe UI</vt:lpstr>
      <vt:lpstr>Arial</vt:lpstr>
      <vt:lpstr>Arial MT</vt:lpstr>
      <vt:lpstr>Calibri</vt:lpstr>
      <vt:lpstr>Segoe UI Black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ГАУ "ЦИК СО"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CheshireKOT@hotmail.com</dc:creator>
  <cp:lastModifiedBy>Александра Подолинская</cp:lastModifiedBy>
  <cp:revision>94</cp:revision>
  <dcterms:created xsi:type="dcterms:W3CDTF">2023-11-16T06:26:14Z</dcterms:created>
  <dcterms:modified xsi:type="dcterms:W3CDTF">2026-08-17T06:30:10Z</dcterms:modified>
</cp:coreProperties>
</file>